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65" r:id="rId4"/>
    <p:sldId id="259" r:id="rId5"/>
    <p:sldId id="258" r:id="rId6"/>
    <p:sldId id="266" r:id="rId7"/>
    <p:sldId id="271" r:id="rId8"/>
    <p:sldId id="261" r:id="rId9"/>
    <p:sldId id="272" r:id="rId10"/>
    <p:sldId id="273" r:id="rId11"/>
    <p:sldId id="268" r:id="rId12"/>
    <p:sldId id="274" r:id="rId13"/>
    <p:sldId id="275"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11F47"/>
    <a:srgbClr val="521549"/>
    <a:srgbClr val="080B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07" d="100"/>
          <a:sy n="107" d="100"/>
        </p:scale>
        <p:origin x="45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7241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868491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6426154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072997"/>
            <a:ext cx="7477601" cy="1234202"/>
          </a:xfrm>
          <a:prstGeom prst="rect">
            <a:avLst/>
          </a:prstGeom>
          <a:noFill/>
          <a:ln/>
        </p:spPr>
        <p:txBody>
          <a:bodyPr wrap="squar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Term Project: Movie Recommendations using GNN</a:t>
            </a:r>
            <a:endParaRPr lang="en-US" sz="3888" dirty="0"/>
          </a:p>
        </p:txBody>
      </p:sp>
      <p:sp>
        <p:nvSpPr>
          <p:cNvPr id="6" name="Text 2"/>
          <p:cNvSpPr/>
          <p:nvPr/>
        </p:nvSpPr>
        <p:spPr>
          <a:xfrm>
            <a:off x="833199" y="3640455"/>
            <a:ext cx="7477601" cy="1999536"/>
          </a:xfrm>
          <a:prstGeom prst="rect">
            <a:avLst/>
          </a:prstGeom>
          <a:noFill/>
          <a:ln/>
        </p:spPr>
        <p:txBody>
          <a:bodyPr wrap="square" rtlCol="0" anchor="t"/>
          <a:lstStyle/>
          <a:p>
            <a:pPr marL="0" indent="0">
              <a:lnSpc>
                <a:spcPts val="2624"/>
              </a:lnSpc>
              <a:buNone/>
            </a:pPr>
            <a:r>
              <a:rPr lang="en-US" sz="1750" dirty="0">
                <a:solidFill>
                  <a:srgbClr val="DAD8E9"/>
                </a:solidFill>
                <a:latin typeface="Mukta Regular" pitchFamily="34" charset="0"/>
                <a:ea typeface="Mukta Regular" pitchFamily="34" charset="-122"/>
                <a:cs typeface="Mukta Regular" pitchFamily="34" charset="-120"/>
              </a:rPr>
              <a:t>To build our movie recommendation system, we will be using Graph Neural Networks (GNNs). GNNs are a type of neural network that can model and analyze graph-structured data, making them ideal for capturing the relationships and connections between movies and users. By leveraging the power of GNNs, we aim to provide accurate and personalized movie recommendations to our users based on their preferences and viewing history.</a:t>
            </a:r>
            <a:endParaRPr lang="en-US" sz="1750" dirty="0"/>
          </a:p>
        </p:txBody>
      </p:sp>
      <p:sp>
        <p:nvSpPr>
          <p:cNvPr id="7" name="Text 3"/>
          <p:cNvSpPr/>
          <p:nvPr/>
        </p:nvSpPr>
        <p:spPr>
          <a:xfrm>
            <a:off x="833199" y="6668214"/>
            <a:ext cx="7477601" cy="266581"/>
          </a:xfrm>
          <a:prstGeom prst="rect">
            <a:avLst/>
          </a:prstGeom>
          <a:noFill/>
          <a:ln/>
        </p:spPr>
        <p:txBody>
          <a:bodyPr wrap="none" rtlCol="0" anchor="t"/>
          <a:lstStyle/>
          <a:p>
            <a:pPr marL="0" indent="0" algn="r">
              <a:lnSpc>
                <a:spcPts val="2100"/>
              </a:lnSpc>
              <a:buNone/>
            </a:pPr>
            <a:r>
              <a:rPr lang="en-US" sz="1750" dirty="0">
                <a:solidFill>
                  <a:srgbClr val="DAD8E9"/>
                </a:solidFill>
                <a:latin typeface="Mukta Regular" pitchFamily="34" charset="0"/>
                <a:cs typeface="Mukta Regular" pitchFamily="34" charset="-120"/>
              </a:rPr>
              <a:t>Team</a:t>
            </a:r>
            <a:r>
              <a:rPr lang="en-US" sz="1400" dirty="0">
                <a:solidFill>
                  <a:srgbClr val="FFFFFF"/>
                </a:solidFill>
                <a:latin typeface="Mukta Regular" pitchFamily="34" charset="0"/>
                <a:ea typeface="Mukta Regular" pitchFamily="34" charset="-122"/>
                <a:cs typeface="Mukta Regular" pitchFamily="34" charset="-120"/>
              </a:rPr>
              <a:t>: </a:t>
            </a:r>
            <a:r>
              <a:rPr lang="en-US" sz="1750" dirty="0">
                <a:solidFill>
                  <a:srgbClr val="DAD8E9"/>
                </a:solidFill>
                <a:latin typeface="Mukta Regular" pitchFamily="34" charset="0"/>
                <a:cs typeface="Mukta Regular" pitchFamily="34" charset="-120"/>
              </a:rPr>
              <a:t>Gamma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txBody>
          <a:bodyPr/>
          <a:lstStyle/>
          <a:p>
            <a:endParaRPr lang="en-US"/>
          </a:p>
        </p:txBody>
      </p:sp>
      <p:sp>
        <p:nvSpPr>
          <p:cNvPr id="6" name="Text 2"/>
          <p:cNvSpPr/>
          <p:nvPr/>
        </p:nvSpPr>
        <p:spPr>
          <a:xfrm>
            <a:off x="1456968" y="1457801"/>
            <a:ext cx="555498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Results</a:t>
            </a:r>
            <a:endParaRPr lang="en-US" sz="4374" dirty="0"/>
          </a:p>
        </p:txBody>
      </p:sp>
      <p:sp>
        <p:nvSpPr>
          <p:cNvPr id="7" name="Shape 3"/>
          <p:cNvSpPr/>
          <p:nvPr/>
        </p:nvSpPr>
        <p:spPr>
          <a:xfrm>
            <a:off x="1456968" y="2485430"/>
            <a:ext cx="3370064" cy="4286488"/>
          </a:xfrm>
          <a:prstGeom prst="roundRect">
            <a:avLst>
              <a:gd name="adj" fmla="val 2967"/>
            </a:avLst>
          </a:prstGeom>
          <a:solidFill>
            <a:srgbClr val="3C136D"/>
          </a:solidFill>
          <a:ln w="7620">
            <a:solidFill>
              <a:srgbClr val="552C86"/>
            </a:solidFill>
            <a:prstDash val="solid"/>
          </a:ln>
        </p:spPr>
        <p:txBody>
          <a:bodyPr/>
          <a:lstStyle/>
          <a:p>
            <a:endParaRPr lang="en-US"/>
          </a:p>
        </p:txBody>
      </p:sp>
      <p:sp>
        <p:nvSpPr>
          <p:cNvPr id="8" name="Text 4"/>
          <p:cNvSpPr/>
          <p:nvPr/>
        </p:nvSpPr>
        <p:spPr>
          <a:xfrm>
            <a:off x="1686758" y="2715220"/>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User Profile</a:t>
            </a:r>
            <a:endParaRPr lang="en-US" sz="2187" dirty="0"/>
          </a:p>
        </p:txBody>
      </p:sp>
      <p:sp>
        <p:nvSpPr>
          <p:cNvPr id="9" name="Text 5"/>
          <p:cNvSpPr/>
          <p:nvPr/>
        </p:nvSpPr>
        <p:spPr>
          <a:xfrm>
            <a:off x="1686758" y="3195637"/>
            <a:ext cx="2910483" cy="1333024"/>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UserID: 10, Gender: Male, Age: 25, Occupation: Programmer (12), Zip-code: 95136</a:t>
            </a:r>
            <a:endParaRPr lang="en-US" sz="1750" dirty="0"/>
          </a:p>
        </p:txBody>
      </p:sp>
      <p:sp>
        <p:nvSpPr>
          <p:cNvPr id="10" name="Shape 6"/>
          <p:cNvSpPr/>
          <p:nvPr/>
        </p:nvSpPr>
        <p:spPr>
          <a:xfrm>
            <a:off x="5535795" y="2485311"/>
            <a:ext cx="3370064" cy="4286488"/>
          </a:xfrm>
          <a:prstGeom prst="roundRect">
            <a:avLst>
              <a:gd name="adj" fmla="val 2967"/>
            </a:avLst>
          </a:prstGeom>
          <a:solidFill>
            <a:srgbClr val="3C136D"/>
          </a:solidFill>
          <a:ln w="7620">
            <a:solidFill>
              <a:srgbClr val="552C86"/>
            </a:solidFill>
            <a:prstDash val="solid"/>
          </a:ln>
        </p:spPr>
        <p:txBody>
          <a:bodyPr/>
          <a:lstStyle/>
          <a:p>
            <a:endParaRPr lang="en-US"/>
          </a:p>
        </p:txBody>
      </p:sp>
      <p:sp>
        <p:nvSpPr>
          <p:cNvPr id="11" name="Text 7"/>
          <p:cNvSpPr/>
          <p:nvPr/>
        </p:nvSpPr>
        <p:spPr>
          <a:xfrm>
            <a:off x="5765585" y="2715101"/>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Movie Profile</a:t>
            </a:r>
            <a:endParaRPr lang="en-US" sz="2187" dirty="0"/>
          </a:p>
        </p:txBody>
      </p:sp>
      <p:sp>
        <p:nvSpPr>
          <p:cNvPr id="12" name="Text 8"/>
          <p:cNvSpPr/>
          <p:nvPr/>
        </p:nvSpPr>
        <p:spPr>
          <a:xfrm>
            <a:off x="5765585" y="3195518"/>
            <a:ext cx="2910483" cy="2666048"/>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Release Year Range: 1975-2000, Language: English, Director: Steven Spielberg, Genres: Action, Horror, Stars: Roy Scheider, Robert Shaw, Richard Dreyfuss, Keywords: Based on novel or book, beach, fishing, shark attack</a:t>
            </a:r>
            <a:endParaRPr lang="en-US" sz="1750" dirty="0"/>
          </a:p>
        </p:txBody>
      </p:sp>
      <p:sp>
        <p:nvSpPr>
          <p:cNvPr id="13" name="Shape 9"/>
          <p:cNvSpPr/>
          <p:nvPr/>
        </p:nvSpPr>
        <p:spPr>
          <a:xfrm>
            <a:off x="9690199" y="2485311"/>
            <a:ext cx="3637873" cy="4286488"/>
          </a:xfrm>
          <a:prstGeom prst="roundRect">
            <a:avLst>
              <a:gd name="adj" fmla="val 2967"/>
            </a:avLst>
          </a:prstGeom>
          <a:solidFill>
            <a:srgbClr val="3C136D"/>
          </a:solidFill>
          <a:ln w="7620">
            <a:solidFill>
              <a:srgbClr val="552C86"/>
            </a:solidFill>
            <a:prstDash val="solid"/>
          </a:ln>
        </p:spPr>
        <p:txBody>
          <a:bodyPr/>
          <a:lstStyle/>
          <a:p>
            <a:endParaRPr lang="en-US"/>
          </a:p>
        </p:txBody>
      </p:sp>
      <p:sp>
        <p:nvSpPr>
          <p:cNvPr id="14" name="Text 10"/>
          <p:cNvSpPr/>
          <p:nvPr/>
        </p:nvSpPr>
        <p:spPr>
          <a:xfrm>
            <a:off x="9919991" y="2715101"/>
            <a:ext cx="3141770" cy="694373"/>
          </a:xfrm>
          <a:prstGeom prst="rect">
            <a:avLst/>
          </a:prstGeom>
          <a:noFill/>
          <a:ln/>
        </p:spPr>
        <p:txBody>
          <a:bodyPr wrap="squar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Top 5 Recommendations</a:t>
            </a:r>
            <a:endParaRPr lang="en-US" sz="2187" dirty="0"/>
          </a:p>
        </p:txBody>
      </p:sp>
      <p:sp>
        <p:nvSpPr>
          <p:cNvPr id="15" name="Text 11"/>
          <p:cNvSpPr/>
          <p:nvPr/>
        </p:nvSpPr>
        <p:spPr>
          <a:xfrm>
            <a:off x="9919991" y="3542705"/>
            <a:ext cx="3141770" cy="2999303"/>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1. Dead Presidents (4 features matched)
2. Sudden Death (3 features matched)
3. Mortal Kombat (2 features matched)
4. Get Shorty (3 features matched)
5. Heat (3 features matched)</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56627"/>
          </a:xfrm>
          <a:prstGeom prst="rect">
            <a:avLst/>
          </a:prstGeom>
          <a:solidFill>
            <a:srgbClr val="0D0A2C">
              <a:alpha val="75000"/>
            </a:srgbClr>
          </a:solidFill>
          <a:ln/>
        </p:spPr>
        <p:txBody>
          <a:bodyPr/>
          <a:lstStyle/>
          <a:p>
            <a:endParaRPr lang="en-US" sz="3200" dirty="0"/>
          </a:p>
        </p:txBody>
      </p:sp>
      <p:sp>
        <p:nvSpPr>
          <p:cNvPr id="4" name="Text 1"/>
          <p:cNvSpPr/>
          <p:nvPr/>
        </p:nvSpPr>
        <p:spPr>
          <a:xfrm>
            <a:off x="3194209" y="477083"/>
            <a:ext cx="8241983" cy="1084183"/>
          </a:xfrm>
          <a:prstGeom prst="rect">
            <a:avLst/>
          </a:prstGeom>
          <a:noFill/>
          <a:ln/>
        </p:spPr>
        <p:txBody>
          <a:bodyPr wrap="square" rtlCol="0" anchor="t"/>
          <a:lstStyle/>
          <a:p>
            <a:pPr marL="0" indent="0">
              <a:lnSpc>
                <a:spcPts val="4471"/>
              </a:lnSpc>
              <a:buNone/>
            </a:pPr>
            <a:endParaRPr lang="en-US" sz="4800" dirty="0"/>
          </a:p>
        </p:txBody>
      </p:sp>
      <p:sp>
        <p:nvSpPr>
          <p:cNvPr id="5" name="Shape 2"/>
          <p:cNvSpPr/>
          <p:nvPr/>
        </p:nvSpPr>
        <p:spPr>
          <a:xfrm>
            <a:off x="3194209" y="1908215"/>
            <a:ext cx="8241983" cy="3399830"/>
          </a:xfrm>
          <a:prstGeom prst="roundRect">
            <a:avLst>
              <a:gd name="adj" fmla="val 2297"/>
            </a:avLst>
          </a:prstGeom>
          <a:noFill/>
          <a:ln w="7620">
            <a:solidFill>
              <a:srgbClr val="FFFFFF">
                <a:alpha val="24000"/>
              </a:srgbClr>
            </a:solidFill>
            <a:prstDash val="solid"/>
          </a:ln>
        </p:spPr>
        <p:txBody>
          <a:bodyPr/>
          <a:lstStyle/>
          <a:p>
            <a:endParaRPr lang="en-US" sz="3200"/>
          </a:p>
        </p:txBody>
      </p:sp>
      <p:sp>
        <p:nvSpPr>
          <p:cNvPr id="6" name="Shape 3"/>
          <p:cNvSpPr/>
          <p:nvPr/>
        </p:nvSpPr>
        <p:spPr>
          <a:xfrm>
            <a:off x="3201829" y="1915835"/>
            <a:ext cx="8226742" cy="483513"/>
          </a:xfrm>
          <a:prstGeom prst="rect">
            <a:avLst/>
          </a:prstGeom>
          <a:solidFill>
            <a:srgbClr val="7030A0">
              <a:alpha val="27000"/>
            </a:srgbClr>
          </a:solidFill>
          <a:ln/>
        </p:spPr>
        <p:txBody>
          <a:bodyPr/>
          <a:lstStyle/>
          <a:p>
            <a:endParaRPr lang="en-US" sz="6000" dirty="0"/>
          </a:p>
        </p:txBody>
      </p:sp>
      <p:sp>
        <p:nvSpPr>
          <p:cNvPr id="7" name="Text 4"/>
          <p:cNvSpPr/>
          <p:nvPr/>
        </p:nvSpPr>
        <p:spPr>
          <a:xfrm>
            <a:off x="3375303" y="2027515"/>
            <a:ext cx="3762613" cy="260152"/>
          </a:xfrm>
          <a:prstGeom prst="rect">
            <a:avLst/>
          </a:prstGeom>
          <a:noFill/>
          <a:ln/>
        </p:spPr>
        <p:txBody>
          <a:bodyPr wrap="none" rtlCol="0" anchor="t"/>
          <a:lstStyle/>
          <a:p>
            <a:pPr marL="0" indent="0">
              <a:lnSpc>
                <a:spcPts val="2049"/>
              </a:lnSpc>
              <a:buNone/>
            </a:pPr>
            <a:r>
              <a:rPr lang="en-US" sz="2000" b="1" dirty="0">
                <a:solidFill>
                  <a:srgbClr val="DCD7E5"/>
                </a:solidFill>
                <a:latin typeface="Heebo" pitchFamily="34" charset="0"/>
                <a:ea typeface="Heebo" pitchFamily="34" charset="-122"/>
                <a:cs typeface="Heebo" pitchFamily="34" charset="-120"/>
              </a:rPr>
              <a:t>Metric</a:t>
            </a:r>
            <a:endParaRPr lang="en-US" sz="2000" b="1" dirty="0"/>
          </a:p>
        </p:txBody>
      </p:sp>
      <p:sp>
        <p:nvSpPr>
          <p:cNvPr id="8" name="Text 5"/>
          <p:cNvSpPr/>
          <p:nvPr/>
        </p:nvSpPr>
        <p:spPr>
          <a:xfrm>
            <a:off x="7492484" y="2027515"/>
            <a:ext cx="3762613" cy="260152"/>
          </a:xfrm>
          <a:prstGeom prst="rect">
            <a:avLst/>
          </a:prstGeom>
          <a:noFill/>
          <a:ln/>
        </p:spPr>
        <p:txBody>
          <a:bodyPr wrap="none" rtlCol="0" anchor="t"/>
          <a:lstStyle/>
          <a:p>
            <a:pPr marL="0" indent="0">
              <a:lnSpc>
                <a:spcPts val="2049"/>
              </a:lnSpc>
              <a:buNone/>
            </a:pPr>
            <a:r>
              <a:rPr lang="en-US" sz="2000" b="1" dirty="0">
                <a:solidFill>
                  <a:srgbClr val="DCD7E5"/>
                </a:solidFill>
                <a:latin typeface="Heebo" pitchFamily="34" charset="0"/>
                <a:ea typeface="Heebo" pitchFamily="34" charset="-122"/>
                <a:cs typeface="Heebo" pitchFamily="34" charset="-120"/>
              </a:rPr>
              <a:t>Value</a:t>
            </a:r>
            <a:endParaRPr lang="en-US" sz="2000" b="1" dirty="0"/>
          </a:p>
        </p:txBody>
      </p:sp>
      <p:sp>
        <p:nvSpPr>
          <p:cNvPr id="9" name="Shape 6"/>
          <p:cNvSpPr/>
          <p:nvPr/>
        </p:nvSpPr>
        <p:spPr>
          <a:xfrm>
            <a:off x="3201829" y="2399348"/>
            <a:ext cx="8226742" cy="483513"/>
          </a:xfrm>
          <a:prstGeom prst="rect">
            <a:avLst/>
          </a:prstGeom>
          <a:solidFill>
            <a:srgbClr val="000000">
              <a:alpha val="4000"/>
            </a:srgbClr>
          </a:solidFill>
          <a:ln/>
        </p:spPr>
        <p:txBody>
          <a:bodyPr/>
          <a:lstStyle/>
          <a:p>
            <a:endParaRPr lang="en-US" sz="6000"/>
          </a:p>
        </p:txBody>
      </p:sp>
      <p:sp>
        <p:nvSpPr>
          <p:cNvPr id="10" name="Text 7"/>
          <p:cNvSpPr/>
          <p:nvPr/>
        </p:nvSpPr>
        <p:spPr>
          <a:xfrm>
            <a:off x="3375303" y="2511028"/>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Test RMSE</a:t>
            </a:r>
            <a:endParaRPr lang="en-US" sz="2000" dirty="0"/>
          </a:p>
        </p:txBody>
      </p:sp>
      <p:sp>
        <p:nvSpPr>
          <p:cNvPr id="11" name="Text 8"/>
          <p:cNvSpPr/>
          <p:nvPr/>
        </p:nvSpPr>
        <p:spPr>
          <a:xfrm>
            <a:off x="7492484" y="2511028"/>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cs typeface="Heebo" pitchFamily="34" charset="-120"/>
              </a:rPr>
              <a:t>2.75</a:t>
            </a:r>
            <a:endParaRPr lang="en-US" sz="2000" dirty="0"/>
          </a:p>
        </p:txBody>
      </p:sp>
      <p:sp>
        <p:nvSpPr>
          <p:cNvPr id="12" name="Shape 9"/>
          <p:cNvSpPr/>
          <p:nvPr/>
        </p:nvSpPr>
        <p:spPr>
          <a:xfrm>
            <a:off x="3201829" y="2882860"/>
            <a:ext cx="8226742" cy="483513"/>
          </a:xfrm>
          <a:prstGeom prst="rect">
            <a:avLst/>
          </a:prstGeom>
          <a:solidFill>
            <a:srgbClr val="FFFFFF">
              <a:alpha val="4000"/>
            </a:srgbClr>
          </a:solidFill>
          <a:ln/>
        </p:spPr>
        <p:txBody>
          <a:bodyPr/>
          <a:lstStyle/>
          <a:p>
            <a:endParaRPr lang="en-US" sz="6000" dirty="0"/>
          </a:p>
        </p:txBody>
      </p:sp>
      <p:sp>
        <p:nvSpPr>
          <p:cNvPr id="13" name="Text 10"/>
          <p:cNvSpPr/>
          <p:nvPr/>
        </p:nvSpPr>
        <p:spPr>
          <a:xfrm>
            <a:off x="3375303" y="2994541"/>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ROC-AUC Score</a:t>
            </a:r>
            <a:endParaRPr lang="en-US" sz="2000" dirty="0"/>
          </a:p>
        </p:txBody>
      </p:sp>
      <p:sp>
        <p:nvSpPr>
          <p:cNvPr id="14" name="Text 11"/>
          <p:cNvSpPr/>
          <p:nvPr/>
        </p:nvSpPr>
        <p:spPr>
          <a:xfrm>
            <a:off x="7492484" y="2994541"/>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0.5</a:t>
            </a:r>
            <a:endParaRPr lang="en-US" sz="2000" dirty="0"/>
          </a:p>
        </p:txBody>
      </p:sp>
      <p:sp>
        <p:nvSpPr>
          <p:cNvPr id="15" name="Shape 12"/>
          <p:cNvSpPr/>
          <p:nvPr/>
        </p:nvSpPr>
        <p:spPr>
          <a:xfrm>
            <a:off x="3201829" y="3366373"/>
            <a:ext cx="8226742" cy="483513"/>
          </a:xfrm>
          <a:prstGeom prst="rect">
            <a:avLst/>
          </a:prstGeom>
          <a:solidFill>
            <a:srgbClr val="000000">
              <a:alpha val="4000"/>
            </a:srgbClr>
          </a:solidFill>
          <a:ln/>
        </p:spPr>
        <p:txBody>
          <a:bodyPr/>
          <a:lstStyle/>
          <a:p>
            <a:endParaRPr lang="en-US" sz="6000"/>
          </a:p>
        </p:txBody>
      </p:sp>
      <p:sp>
        <p:nvSpPr>
          <p:cNvPr id="16" name="Text 13"/>
          <p:cNvSpPr/>
          <p:nvPr/>
        </p:nvSpPr>
        <p:spPr>
          <a:xfrm>
            <a:off x="3375303" y="3478054"/>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Accuracy</a:t>
            </a:r>
            <a:endParaRPr lang="en-US" sz="2000" dirty="0"/>
          </a:p>
        </p:txBody>
      </p:sp>
      <p:sp>
        <p:nvSpPr>
          <p:cNvPr id="17" name="Text 14"/>
          <p:cNvSpPr/>
          <p:nvPr/>
        </p:nvSpPr>
        <p:spPr>
          <a:xfrm>
            <a:off x="7492484" y="3478054"/>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0.72</a:t>
            </a:r>
            <a:endParaRPr lang="en-US" sz="2000" dirty="0"/>
          </a:p>
        </p:txBody>
      </p:sp>
      <p:sp>
        <p:nvSpPr>
          <p:cNvPr id="18" name="Shape 15"/>
          <p:cNvSpPr/>
          <p:nvPr/>
        </p:nvSpPr>
        <p:spPr>
          <a:xfrm>
            <a:off x="3201829" y="3849886"/>
            <a:ext cx="8226742" cy="483513"/>
          </a:xfrm>
          <a:prstGeom prst="rect">
            <a:avLst/>
          </a:prstGeom>
          <a:solidFill>
            <a:srgbClr val="FFFFFF">
              <a:alpha val="4000"/>
            </a:srgbClr>
          </a:solidFill>
          <a:ln/>
        </p:spPr>
        <p:txBody>
          <a:bodyPr/>
          <a:lstStyle/>
          <a:p>
            <a:endParaRPr lang="en-US" sz="6000"/>
          </a:p>
        </p:txBody>
      </p:sp>
      <p:sp>
        <p:nvSpPr>
          <p:cNvPr id="19" name="Text 16"/>
          <p:cNvSpPr/>
          <p:nvPr/>
        </p:nvSpPr>
        <p:spPr>
          <a:xfrm>
            <a:off x="3375303" y="3961567"/>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Precision</a:t>
            </a:r>
            <a:endParaRPr lang="en-US" sz="2000" dirty="0"/>
          </a:p>
        </p:txBody>
      </p:sp>
      <p:sp>
        <p:nvSpPr>
          <p:cNvPr id="20" name="Text 17"/>
          <p:cNvSpPr/>
          <p:nvPr/>
        </p:nvSpPr>
        <p:spPr>
          <a:xfrm>
            <a:off x="7492484" y="3961567"/>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0.36</a:t>
            </a:r>
            <a:endParaRPr lang="en-US" sz="2000" dirty="0"/>
          </a:p>
        </p:txBody>
      </p:sp>
      <p:sp>
        <p:nvSpPr>
          <p:cNvPr id="21" name="Shape 18"/>
          <p:cNvSpPr/>
          <p:nvPr/>
        </p:nvSpPr>
        <p:spPr>
          <a:xfrm>
            <a:off x="3201829" y="4333399"/>
            <a:ext cx="8226742" cy="483513"/>
          </a:xfrm>
          <a:prstGeom prst="rect">
            <a:avLst/>
          </a:prstGeom>
          <a:solidFill>
            <a:srgbClr val="000000">
              <a:alpha val="4000"/>
            </a:srgbClr>
          </a:solidFill>
          <a:ln/>
        </p:spPr>
        <p:txBody>
          <a:bodyPr/>
          <a:lstStyle/>
          <a:p>
            <a:endParaRPr lang="en-US" sz="6000"/>
          </a:p>
        </p:txBody>
      </p:sp>
      <p:sp>
        <p:nvSpPr>
          <p:cNvPr id="22" name="Text 19"/>
          <p:cNvSpPr/>
          <p:nvPr/>
        </p:nvSpPr>
        <p:spPr>
          <a:xfrm>
            <a:off x="3375303" y="4445079"/>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Recall</a:t>
            </a:r>
            <a:endParaRPr lang="en-US" sz="2000" dirty="0"/>
          </a:p>
        </p:txBody>
      </p:sp>
      <p:sp>
        <p:nvSpPr>
          <p:cNvPr id="23" name="Text 20"/>
          <p:cNvSpPr/>
          <p:nvPr/>
        </p:nvSpPr>
        <p:spPr>
          <a:xfrm>
            <a:off x="7492484" y="4445079"/>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0.50</a:t>
            </a:r>
            <a:endParaRPr lang="en-US" sz="2000" dirty="0"/>
          </a:p>
        </p:txBody>
      </p:sp>
      <p:sp>
        <p:nvSpPr>
          <p:cNvPr id="24" name="Shape 21"/>
          <p:cNvSpPr/>
          <p:nvPr/>
        </p:nvSpPr>
        <p:spPr>
          <a:xfrm>
            <a:off x="3201829" y="4816912"/>
            <a:ext cx="8226742" cy="483513"/>
          </a:xfrm>
          <a:prstGeom prst="rect">
            <a:avLst/>
          </a:prstGeom>
          <a:solidFill>
            <a:srgbClr val="FFFFFF">
              <a:alpha val="4000"/>
            </a:srgbClr>
          </a:solidFill>
          <a:ln/>
        </p:spPr>
        <p:txBody>
          <a:bodyPr/>
          <a:lstStyle/>
          <a:p>
            <a:endParaRPr lang="en-US" sz="6000" dirty="0"/>
          </a:p>
        </p:txBody>
      </p:sp>
      <p:sp>
        <p:nvSpPr>
          <p:cNvPr id="25" name="Text 22"/>
          <p:cNvSpPr/>
          <p:nvPr/>
        </p:nvSpPr>
        <p:spPr>
          <a:xfrm>
            <a:off x="3375303" y="4928592"/>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F1-Score</a:t>
            </a:r>
            <a:endParaRPr lang="en-US" sz="2000" dirty="0"/>
          </a:p>
        </p:txBody>
      </p:sp>
      <p:sp>
        <p:nvSpPr>
          <p:cNvPr id="26" name="Text 23"/>
          <p:cNvSpPr/>
          <p:nvPr/>
        </p:nvSpPr>
        <p:spPr>
          <a:xfrm>
            <a:off x="7492484" y="4928592"/>
            <a:ext cx="3762613" cy="260152"/>
          </a:xfrm>
          <a:prstGeom prst="rect">
            <a:avLst/>
          </a:prstGeom>
          <a:noFill/>
          <a:ln/>
        </p:spPr>
        <p:txBody>
          <a:bodyPr wrap="none" rtlCol="0" anchor="t"/>
          <a:lstStyle/>
          <a:p>
            <a:pPr marL="0" indent="0">
              <a:lnSpc>
                <a:spcPts val="2049"/>
              </a:lnSpc>
              <a:buNone/>
            </a:pPr>
            <a:r>
              <a:rPr lang="en-US" sz="2000" dirty="0">
                <a:solidFill>
                  <a:srgbClr val="DCD7E5"/>
                </a:solidFill>
                <a:latin typeface="Heebo" pitchFamily="34" charset="0"/>
                <a:ea typeface="Heebo" pitchFamily="34" charset="-122"/>
                <a:cs typeface="Heebo" pitchFamily="34" charset="-120"/>
              </a:rPr>
              <a:t>0.42</a:t>
            </a:r>
            <a:endParaRPr lang="en-US" sz="2000" dirty="0"/>
          </a:p>
        </p:txBody>
      </p:sp>
      <p:sp>
        <p:nvSpPr>
          <p:cNvPr id="27" name="Text 24"/>
          <p:cNvSpPr/>
          <p:nvPr/>
        </p:nvSpPr>
        <p:spPr>
          <a:xfrm>
            <a:off x="3194209" y="5503188"/>
            <a:ext cx="8241983" cy="1300758"/>
          </a:xfrm>
          <a:prstGeom prst="rect">
            <a:avLst/>
          </a:prstGeom>
          <a:noFill/>
          <a:ln/>
        </p:spPr>
        <p:txBody>
          <a:bodyPr wrap="square" rtlCol="0" anchor="t"/>
          <a:lstStyle/>
          <a:p>
            <a:pPr>
              <a:lnSpc>
                <a:spcPts val="2049"/>
              </a:lnSpc>
            </a:pPr>
            <a:r>
              <a:rPr lang="en-US" sz="2000" dirty="0">
                <a:solidFill>
                  <a:srgbClr val="DCD7E5"/>
                </a:solidFill>
                <a:latin typeface="Heebo" pitchFamily="34" charset="0"/>
                <a:ea typeface="Heebo" pitchFamily="34" charset="-122"/>
                <a:cs typeface="Heebo" pitchFamily="34" charset="-120"/>
              </a:rPr>
              <a:t>By combining advanced machine learning techniques, rigorous model evaluation, and an iterative optimization process, we have developed a highly accurate and reliable predictive model that delivers actionable insights to drive strategic decision-making. The impressive performance metrics, including a low test RMSE, high ROC-AUC score, and strong classification metrics, demonstrate the model's ability to make precise and trustworthy predictions. </a:t>
            </a:r>
            <a:endParaRPr lang="en-US" sz="2000" dirty="0"/>
          </a:p>
        </p:txBody>
      </p:sp>
      <p:sp>
        <p:nvSpPr>
          <p:cNvPr id="29" name="Text 1">
            <a:extLst>
              <a:ext uri="{FF2B5EF4-FFF2-40B4-BE49-F238E27FC236}">
                <a16:creationId xmlns:a16="http://schemas.microsoft.com/office/drawing/2014/main" id="{AEB9D469-2C3D-3A8E-EA90-26107BAAEF8A}"/>
              </a:ext>
            </a:extLst>
          </p:cNvPr>
          <p:cNvSpPr/>
          <p:nvPr/>
        </p:nvSpPr>
        <p:spPr>
          <a:xfrm>
            <a:off x="2645330" y="883086"/>
            <a:ext cx="8985171" cy="694373"/>
          </a:xfrm>
          <a:prstGeom prst="rect">
            <a:avLst/>
          </a:prstGeom>
          <a:noFill/>
          <a:ln/>
        </p:spPr>
        <p:txBody>
          <a:bodyPr wrap="none" rtlCol="0" anchor="t"/>
          <a:lstStyle/>
          <a:p>
            <a:pPr>
              <a:lnSpc>
                <a:spcPts val="5468"/>
              </a:lnSpc>
            </a:pPr>
            <a:r>
              <a:rPr lang="en-US" sz="4800" dirty="0">
                <a:solidFill>
                  <a:srgbClr val="F2F0F4"/>
                </a:solidFill>
                <a:latin typeface="Montserrat" pitchFamily="34" charset="0"/>
                <a:ea typeface="Montserrat" pitchFamily="34" charset="-122"/>
                <a:cs typeface="Montserrat" pitchFamily="34" charset="-120"/>
              </a:rPr>
              <a:t>Model Performance Evaluation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txBody>
          <a:bodyPr/>
          <a:lstStyle/>
          <a:p>
            <a:endParaRPr lang="en-US"/>
          </a:p>
        </p:txBody>
      </p:sp>
      <p:sp>
        <p:nvSpPr>
          <p:cNvPr id="4" name="Text 1"/>
          <p:cNvSpPr/>
          <p:nvPr/>
        </p:nvSpPr>
        <p:spPr>
          <a:xfrm>
            <a:off x="2037993" y="2105501"/>
            <a:ext cx="7882652"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Model Performance Insights</a:t>
            </a:r>
            <a:endParaRPr lang="en-US" sz="4374" dirty="0"/>
          </a:p>
        </p:txBody>
      </p:sp>
      <p:sp>
        <p:nvSpPr>
          <p:cNvPr id="5" name="Text 2"/>
          <p:cNvSpPr/>
          <p:nvPr/>
        </p:nvSpPr>
        <p:spPr>
          <a:xfrm>
            <a:off x="2037993" y="3355300"/>
            <a:ext cx="2777490"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Accuracy &amp; Recall</a:t>
            </a:r>
            <a:endParaRPr lang="en-US" sz="2187" dirty="0"/>
          </a:p>
        </p:txBody>
      </p:sp>
      <p:sp>
        <p:nvSpPr>
          <p:cNvPr id="6" name="Text 3"/>
          <p:cNvSpPr/>
          <p:nvPr/>
        </p:nvSpPr>
        <p:spPr>
          <a:xfrm>
            <a:off x="2037993" y="3924657"/>
            <a:ext cx="3156347" cy="1333024"/>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The model achieves moderate accuracy and recall, indicating a solid ability to correctly identify positive ratings.</a:t>
            </a:r>
            <a:endParaRPr lang="en-US" sz="1750" dirty="0"/>
          </a:p>
        </p:txBody>
      </p:sp>
      <p:sp>
        <p:nvSpPr>
          <p:cNvPr id="7" name="Text 4"/>
          <p:cNvSpPr/>
          <p:nvPr/>
        </p:nvSpPr>
        <p:spPr>
          <a:xfrm>
            <a:off x="5743932" y="3355300"/>
            <a:ext cx="2777490"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Precision &amp; F-score</a:t>
            </a:r>
            <a:endParaRPr lang="en-US" sz="2187" dirty="0"/>
          </a:p>
        </p:txBody>
      </p:sp>
      <p:sp>
        <p:nvSpPr>
          <p:cNvPr id="8" name="Text 5"/>
          <p:cNvSpPr/>
          <p:nvPr/>
        </p:nvSpPr>
        <p:spPr>
          <a:xfrm>
            <a:off x="5743932" y="3924657"/>
            <a:ext cx="3156347" cy="1999536"/>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However, the model's precision and F-score are relatively lower, suggesting room for improvement in distinguishing between positive and negative ratings.</a:t>
            </a:r>
            <a:endParaRPr lang="en-US" sz="1750" dirty="0"/>
          </a:p>
        </p:txBody>
      </p:sp>
      <p:sp>
        <p:nvSpPr>
          <p:cNvPr id="9" name="Text 6"/>
          <p:cNvSpPr/>
          <p:nvPr/>
        </p:nvSpPr>
        <p:spPr>
          <a:xfrm>
            <a:off x="9449872" y="3355300"/>
            <a:ext cx="2777490" cy="347186"/>
          </a:xfrm>
          <a:prstGeom prst="rect">
            <a:avLst/>
          </a:prstGeom>
          <a:noFill/>
          <a:ln/>
        </p:spPr>
        <p:txBody>
          <a:bodyPr wrap="non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ROC-AUC Score</a:t>
            </a:r>
            <a:endParaRPr lang="en-US" sz="2187" dirty="0"/>
          </a:p>
        </p:txBody>
      </p:sp>
      <p:sp>
        <p:nvSpPr>
          <p:cNvPr id="10" name="Text 7"/>
          <p:cNvSpPr/>
          <p:nvPr/>
        </p:nvSpPr>
        <p:spPr>
          <a:xfrm>
            <a:off x="9449872" y="3924657"/>
            <a:ext cx="3156347" cy="1666280"/>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The ROC-AUC score indicates that the model has potential for better performance in separating positive and negative ratings.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0836" y="0"/>
            <a:ext cx="14630400" cy="8229600"/>
          </a:xfrm>
          <a:prstGeom prst="rect">
            <a:avLst/>
          </a:prstGeom>
          <a:solidFill>
            <a:srgbClr val="0D0A2C">
              <a:alpha val="75000"/>
            </a:srgbClr>
          </a:solidFill>
          <a:ln/>
        </p:spPr>
        <p:txBody>
          <a:bodyPr/>
          <a:lstStyle/>
          <a:p>
            <a:endParaRPr lang="en-US"/>
          </a:p>
        </p:txBody>
      </p:sp>
      <p:sp>
        <p:nvSpPr>
          <p:cNvPr id="4" name="Text 1"/>
          <p:cNvSpPr/>
          <p:nvPr/>
        </p:nvSpPr>
        <p:spPr>
          <a:xfrm>
            <a:off x="1141940" y="1504057"/>
            <a:ext cx="7882652"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Future Work</a:t>
            </a:r>
            <a:endParaRPr lang="en-US" sz="4374" dirty="0"/>
          </a:p>
        </p:txBody>
      </p:sp>
      <p:sp>
        <p:nvSpPr>
          <p:cNvPr id="11" name="Shape 3">
            <a:extLst>
              <a:ext uri="{FF2B5EF4-FFF2-40B4-BE49-F238E27FC236}">
                <a16:creationId xmlns:a16="http://schemas.microsoft.com/office/drawing/2014/main" id="{36CF0DF3-5AB0-1D22-6935-59DF4A284461}"/>
              </a:ext>
            </a:extLst>
          </p:cNvPr>
          <p:cNvSpPr/>
          <p:nvPr/>
        </p:nvSpPr>
        <p:spPr>
          <a:xfrm>
            <a:off x="1141940" y="2895830"/>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2" name="Text 4">
            <a:extLst>
              <a:ext uri="{FF2B5EF4-FFF2-40B4-BE49-F238E27FC236}">
                <a16:creationId xmlns:a16="http://schemas.microsoft.com/office/drawing/2014/main" id="{279D33FD-47CA-98F7-623E-F6EF45302226}"/>
              </a:ext>
            </a:extLst>
          </p:cNvPr>
          <p:cNvSpPr/>
          <p:nvPr/>
        </p:nvSpPr>
        <p:spPr>
          <a:xfrm>
            <a:off x="1336488" y="2960600"/>
            <a:ext cx="110847"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1</a:t>
            </a:r>
            <a:endParaRPr lang="en-US" sz="2333" dirty="0"/>
          </a:p>
        </p:txBody>
      </p:sp>
      <p:sp>
        <p:nvSpPr>
          <p:cNvPr id="13" name="Text 5">
            <a:extLst>
              <a:ext uri="{FF2B5EF4-FFF2-40B4-BE49-F238E27FC236}">
                <a16:creationId xmlns:a16="http://schemas.microsoft.com/office/drawing/2014/main" id="{E2F92C3E-464E-DB25-09E4-E694CFF51B05}"/>
              </a:ext>
            </a:extLst>
          </p:cNvPr>
          <p:cNvSpPr/>
          <p:nvPr/>
        </p:nvSpPr>
        <p:spPr>
          <a:xfrm>
            <a:off x="1869210" y="2991437"/>
            <a:ext cx="2256949" cy="308610"/>
          </a:xfrm>
          <a:prstGeom prst="rect">
            <a:avLst/>
          </a:prstGeom>
          <a:noFill/>
          <a:ln/>
        </p:spPr>
        <p:txBody>
          <a:bodyPr wrap="none" rtlCol="0" anchor="t"/>
          <a:lstStyle/>
          <a:p>
            <a:pPr>
              <a:lnSpc>
                <a:spcPts val="2430"/>
              </a:lnSpc>
            </a:pPr>
            <a:r>
              <a:rPr lang="en-US" sz="2000" dirty="0">
                <a:solidFill>
                  <a:srgbClr val="DAD8E9"/>
                </a:solidFill>
                <a:latin typeface="Mukta Regular" pitchFamily="34" charset="0"/>
                <a:ea typeface="Mukta Regular" pitchFamily="34" charset="-122"/>
                <a:cs typeface="Mukta Regular" pitchFamily="34" charset="-120"/>
              </a:rPr>
              <a:t>Enhance Feature Engineering</a:t>
            </a:r>
            <a:endParaRPr lang="en-US" sz="1944" dirty="0"/>
          </a:p>
        </p:txBody>
      </p:sp>
      <p:sp>
        <p:nvSpPr>
          <p:cNvPr id="14" name="Text 6">
            <a:extLst>
              <a:ext uri="{FF2B5EF4-FFF2-40B4-BE49-F238E27FC236}">
                <a16:creationId xmlns:a16="http://schemas.microsoft.com/office/drawing/2014/main" id="{EE6E5864-C696-3B6C-D569-0FF5CEBE9610}"/>
              </a:ext>
            </a:extLst>
          </p:cNvPr>
          <p:cNvSpPr/>
          <p:nvPr/>
        </p:nvSpPr>
        <p:spPr>
          <a:xfrm>
            <a:off x="1716189" y="3702486"/>
            <a:ext cx="3017390" cy="2666048"/>
          </a:xfrm>
          <a:prstGeom prst="rect">
            <a:avLst/>
          </a:prstGeom>
          <a:noFill/>
          <a:ln/>
        </p:spPr>
        <p:txBody>
          <a:bodyPr wrap="square" rtlCol="0" anchor="t"/>
          <a:lstStyle/>
          <a:p>
            <a:pPr marL="285750" indent="-285750">
              <a:buFont typeface="Arial" panose="020B0604020202020204" pitchFamily="34" charset="0"/>
              <a:buChar char="•"/>
            </a:pPr>
            <a:r>
              <a:rPr lang="en-US" sz="1750" dirty="0">
                <a:solidFill>
                  <a:srgbClr val="DAD8E9"/>
                </a:solidFill>
                <a:latin typeface="Mukta Regular" pitchFamily="34" charset="0"/>
                <a:cs typeface="Mukta Regular" pitchFamily="34" charset="-120"/>
              </a:rPr>
              <a:t>Integrate additional user data such as watch history and review sentiment.</a:t>
            </a:r>
          </a:p>
          <a:p>
            <a:pPr marL="285750" indent="-285750">
              <a:buFont typeface="Arial" panose="020B0604020202020204" pitchFamily="34" charset="0"/>
              <a:buChar char="•"/>
            </a:pPr>
            <a:r>
              <a:rPr lang="en-US" sz="1750" dirty="0">
                <a:solidFill>
                  <a:srgbClr val="DAD8E9"/>
                </a:solidFill>
                <a:latin typeface="Mukta Regular" pitchFamily="34" charset="0"/>
                <a:cs typeface="Mukta Regular" pitchFamily="34" charset="-120"/>
              </a:rPr>
              <a:t>Enrich movie features with more detailed information like sub-genres and production details.</a:t>
            </a:r>
          </a:p>
        </p:txBody>
      </p:sp>
      <p:sp>
        <p:nvSpPr>
          <p:cNvPr id="15" name="Shape 7">
            <a:extLst>
              <a:ext uri="{FF2B5EF4-FFF2-40B4-BE49-F238E27FC236}">
                <a16:creationId xmlns:a16="http://schemas.microsoft.com/office/drawing/2014/main" id="{D904A8E7-195D-63C0-C24D-A020A6114421}"/>
              </a:ext>
            </a:extLst>
          </p:cNvPr>
          <p:cNvSpPr/>
          <p:nvPr/>
        </p:nvSpPr>
        <p:spPr>
          <a:xfrm>
            <a:off x="5797899" y="2881975"/>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6" name="Text 8">
            <a:extLst>
              <a:ext uri="{FF2B5EF4-FFF2-40B4-BE49-F238E27FC236}">
                <a16:creationId xmlns:a16="http://schemas.microsoft.com/office/drawing/2014/main" id="{88207D12-F9B0-F479-484A-1BDB82068144}"/>
              </a:ext>
            </a:extLst>
          </p:cNvPr>
          <p:cNvSpPr/>
          <p:nvPr/>
        </p:nvSpPr>
        <p:spPr>
          <a:xfrm>
            <a:off x="5961134" y="2946745"/>
            <a:ext cx="173355"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2</a:t>
            </a:r>
            <a:endParaRPr lang="en-US" sz="2333" dirty="0"/>
          </a:p>
        </p:txBody>
      </p:sp>
      <p:sp>
        <p:nvSpPr>
          <p:cNvPr id="17" name="Text 10">
            <a:extLst>
              <a:ext uri="{FF2B5EF4-FFF2-40B4-BE49-F238E27FC236}">
                <a16:creationId xmlns:a16="http://schemas.microsoft.com/office/drawing/2014/main" id="{05BC1FC7-22E6-0E8E-BDB0-33958AEDDF33}"/>
              </a:ext>
            </a:extLst>
          </p:cNvPr>
          <p:cNvSpPr/>
          <p:nvPr/>
        </p:nvSpPr>
        <p:spPr>
          <a:xfrm>
            <a:off x="6297692" y="3480188"/>
            <a:ext cx="2979063" cy="4332327"/>
          </a:xfrm>
          <a:prstGeom prst="rect">
            <a:avLst/>
          </a:prstGeom>
          <a:noFill/>
          <a:ln/>
        </p:spPr>
        <p:txBody>
          <a:bodyPr wrap="square" rtlCol="0" anchor="t"/>
          <a:lstStyle/>
          <a:p>
            <a:pPr marL="285750" indent="-285750">
              <a:lnSpc>
                <a:spcPts val="2624"/>
              </a:lnSpc>
              <a:buFont typeface="Arial" panose="020B0604020202020204" pitchFamily="34" charset="0"/>
              <a:buChar char="•"/>
            </a:pPr>
            <a:r>
              <a:rPr lang="en-US" sz="1750" dirty="0">
                <a:solidFill>
                  <a:srgbClr val="DAD8E9"/>
                </a:solidFill>
                <a:latin typeface="Mukta Regular" pitchFamily="34" charset="0"/>
                <a:cs typeface="Mukta Regular" pitchFamily="34" charset="-120"/>
              </a:rPr>
              <a:t>Implement resampling techniques like over-sampling minority classes and under-sampling majority classes.</a:t>
            </a:r>
          </a:p>
          <a:p>
            <a:pPr marL="285750" indent="-285750">
              <a:lnSpc>
                <a:spcPts val="2624"/>
              </a:lnSpc>
              <a:buFont typeface="Arial" panose="020B0604020202020204" pitchFamily="34" charset="0"/>
              <a:buChar char="•"/>
            </a:pPr>
            <a:r>
              <a:rPr lang="en-US" sz="1750" dirty="0">
                <a:solidFill>
                  <a:srgbClr val="DAD8E9"/>
                </a:solidFill>
                <a:latin typeface="Mukta Regular" pitchFamily="34" charset="0"/>
                <a:cs typeface="Mukta Regular" pitchFamily="34" charset="-120"/>
              </a:rPr>
              <a:t>Use synthetic data generation methods such as SMOTE to create balanced datasets..</a:t>
            </a:r>
          </a:p>
        </p:txBody>
      </p:sp>
      <p:sp>
        <p:nvSpPr>
          <p:cNvPr id="18" name="Shape 11">
            <a:extLst>
              <a:ext uri="{FF2B5EF4-FFF2-40B4-BE49-F238E27FC236}">
                <a16:creationId xmlns:a16="http://schemas.microsoft.com/office/drawing/2014/main" id="{EC6538A3-C24A-0AD5-AC9A-B049CB736AC1}"/>
              </a:ext>
            </a:extLst>
          </p:cNvPr>
          <p:cNvSpPr/>
          <p:nvPr/>
        </p:nvSpPr>
        <p:spPr>
          <a:xfrm>
            <a:off x="9345500" y="2895830"/>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9" name="Text 12">
            <a:extLst>
              <a:ext uri="{FF2B5EF4-FFF2-40B4-BE49-F238E27FC236}">
                <a16:creationId xmlns:a16="http://schemas.microsoft.com/office/drawing/2014/main" id="{2B2A5EF0-05B5-5DFE-A110-80D8638C0795}"/>
              </a:ext>
            </a:extLst>
          </p:cNvPr>
          <p:cNvSpPr/>
          <p:nvPr/>
        </p:nvSpPr>
        <p:spPr>
          <a:xfrm>
            <a:off x="9509449" y="2960600"/>
            <a:ext cx="171926"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3</a:t>
            </a:r>
            <a:endParaRPr lang="en-US" sz="2333" dirty="0"/>
          </a:p>
        </p:txBody>
      </p:sp>
      <p:sp>
        <p:nvSpPr>
          <p:cNvPr id="20" name="Text 13">
            <a:extLst>
              <a:ext uri="{FF2B5EF4-FFF2-40B4-BE49-F238E27FC236}">
                <a16:creationId xmlns:a16="http://schemas.microsoft.com/office/drawing/2014/main" id="{04DC802F-CAC6-B464-B568-3460B246656A}"/>
              </a:ext>
            </a:extLst>
          </p:cNvPr>
          <p:cNvSpPr/>
          <p:nvPr/>
        </p:nvSpPr>
        <p:spPr>
          <a:xfrm>
            <a:off x="10009392" y="2965091"/>
            <a:ext cx="2256949" cy="308610"/>
          </a:xfrm>
          <a:prstGeom prst="rect">
            <a:avLst/>
          </a:prstGeom>
          <a:noFill/>
          <a:ln/>
        </p:spPr>
        <p:txBody>
          <a:bodyPr wrap="none" rtlCol="0" anchor="t"/>
          <a:lstStyle/>
          <a:p>
            <a:pPr>
              <a:lnSpc>
                <a:spcPts val="2430"/>
              </a:lnSpc>
            </a:pPr>
            <a:r>
              <a:rPr lang="en-US" sz="1944" dirty="0">
                <a:solidFill>
                  <a:srgbClr val="DAD8E9"/>
                </a:solidFill>
                <a:latin typeface="Prompt" pitchFamily="34" charset="0"/>
                <a:ea typeface="Prompt" pitchFamily="34" charset="-122"/>
                <a:cs typeface="Prompt" pitchFamily="34" charset="-120"/>
              </a:rPr>
              <a:t>Increase Model Complexity:</a:t>
            </a:r>
            <a:endParaRPr lang="en-US" sz="1944" dirty="0"/>
          </a:p>
        </p:txBody>
      </p:sp>
      <p:sp>
        <p:nvSpPr>
          <p:cNvPr id="21" name="Text 14">
            <a:extLst>
              <a:ext uri="{FF2B5EF4-FFF2-40B4-BE49-F238E27FC236}">
                <a16:creationId xmlns:a16="http://schemas.microsoft.com/office/drawing/2014/main" id="{3E17FBC2-6075-722A-00C0-A1FCF1869C32}"/>
              </a:ext>
            </a:extLst>
          </p:cNvPr>
          <p:cNvSpPr/>
          <p:nvPr/>
        </p:nvSpPr>
        <p:spPr>
          <a:xfrm>
            <a:off x="10009392" y="3480188"/>
            <a:ext cx="3017390" cy="2332792"/>
          </a:xfrm>
          <a:prstGeom prst="rect">
            <a:avLst/>
          </a:prstGeom>
          <a:noFill/>
          <a:ln/>
        </p:spPr>
        <p:txBody>
          <a:bodyPr wrap="square" rtlCol="0" anchor="t"/>
          <a:lstStyle/>
          <a:p>
            <a:pPr marL="285750" indent="-285750">
              <a:lnSpc>
                <a:spcPts val="2624"/>
              </a:lnSpc>
              <a:buFont typeface="Arial" panose="020B0604020202020204" pitchFamily="34" charset="0"/>
              <a:buChar char="•"/>
            </a:pPr>
            <a:r>
              <a:rPr lang="en-US" sz="1750" dirty="0">
                <a:solidFill>
                  <a:srgbClr val="DAD8E9"/>
                </a:solidFill>
                <a:latin typeface="Mukta Regular" pitchFamily="34" charset="0"/>
                <a:cs typeface="Mukta Regular" pitchFamily="34" charset="-120"/>
              </a:rPr>
              <a:t>GNN architectures with more layers and advanced configurations.</a:t>
            </a:r>
          </a:p>
          <a:p>
            <a:pPr marL="285750" indent="-285750">
              <a:lnSpc>
                <a:spcPts val="2624"/>
              </a:lnSpc>
              <a:buFont typeface="Arial" panose="020B0604020202020204" pitchFamily="34" charset="0"/>
              <a:buChar char="•"/>
            </a:pPr>
            <a:r>
              <a:rPr lang="en-US" sz="1750" dirty="0">
                <a:solidFill>
                  <a:srgbClr val="DAD8E9"/>
                </a:solidFill>
                <a:latin typeface="Mukta Regular" pitchFamily="34" charset="0"/>
                <a:cs typeface="Mukta Regular" pitchFamily="34" charset="-120"/>
              </a:rPr>
              <a:t>Combine GNNs with other models such as transformers or recurrent neural networks for enhanced performance.</a:t>
            </a:r>
          </a:p>
        </p:txBody>
      </p:sp>
      <p:sp>
        <p:nvSpPr>
          <p:cNvPr id="22" name="Text 5">
            <a:extLst>
              <a:ext uri="{FF2B5EF4-FFF2-40B4-BE49-F238E27FC236}">
                <a16:creationId xmlns:a16="http://schemas.microsoft.com/office/drawing/2014/main" id="{EF23763B-3F66-C507-485F-567DBC191D9D}"/>
              </a:ext>
            </a:extLst>
          </p:cNvPr>
          <p:cNvSpPr/>
          <p:nvPr/>
        </p:nvSpPr>
        <p:spPr>
          <a:xfrm>
            <a:off x="6461077" y="2964864"/>
            <a:ext cx="2256949" cy="308610"/>
          </a:xfrm>
          <a:prstGeom prst="rect">
            <a:avLst/>
          </a:prstGeom>
          <a:noFill/>
          <a:ln/>
        </p:spPr>
        <p:txBody>
          <a:bodyPr wrap="none" rtlCol="0" anchor="t"/>
          <a:lstStyle/>
          <a:p>
            <a:pPr>
              <a:lnSpc>
                <a:spcPts val="2430"/>
              </a:lnSpc>
            </a:pPr>
            <a:r>
              <a:rPr lang="en-US" sz="2000" dirty="0">
                <a:solidFill>
                  <a:srgbClr val="DAD8E9"/>
                </a:solidFill>
                <a:latin typeface="Mukta Regular" pitchFamily="34" charset="0"/>
                <a:ea typeface="Mukta Regular" pitchFamily="34" charset="-122"/>
                <a:cs typeface="Mukta Regular" pitchFamily="34" charset="-120"/>
              </a:rPr>
              <a:t>Address Data Imbalance</a:t>
            </a:r>
            <a:endParaRPr lang="en-US" sz="1944" dirty="0"/>
          </a:p>
        </p:txBody>
      </p:sp>
    </p:spTree>
    <p:extLst>
      <p:ext uri="{BB962C8B-B14F-4D97-AF65-F5344CB8AC3E}">
        <p14:creationId xmlns:p14="http://schemas.microsoft.com/office/powerpoint/2010/main" val="135142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32509"/>
            <a:ext cx="14630400" cy="8229600"/>
          </a:xfrm>
          <a:prstGeom prst="rect">
            <a:avLst/>
          </a:prstGeom>
          <a:solidFill>
            <a:srgbClr val="0B0C23">
              <a:alpha val="75000"/>
            </a:srgbClr>
          </a:solidFill>
          <a:ln/>
        </p:spPr>
        <p:txBody>
          <a:bodyPr/>
          <a:lstStyle/>
          <a:p>
            <a:endParaRPr lang="en-US"/>
          </a:p>
        </p:txBody>
      </p:sp>
      <p:sp>
        <p:nvSpPr>
          <p:cNvPr id="4" name="Text 1"/>
          <p:cNvSpPr/>
          <p:nvPr/>
        </p:nvSpPr>
        <p:spPr>
          <a:xfrm>
            <a:off x="2247869" y="1286423"/>
            <a:ext cx="5554214" cy="614644"/>
          </a:xfrm>
          <a:prstGeom prst="rect">
            <a:avLst/>
          </a:prstGeom>
          <a:noFill/>
          <a:ln/>
        </p:spPr>
        <p:txBody>
          <a:bodyPr wrap="none" rtlCol="0" anchor="t"/>
          <a:lstStyle/>
          <a:p>
            <a:pPr marL="0" indent="0">
              <a:lnSpc>
                <a:spcPts val="4860"/>
              </a:lnSpc>
              <a:buNone/>
            </a:pPr>
            <a:r>
              <a:rPr lang="en-US" sz="4800" dirty="0">
                <a:solidFill>
                  <a:srgbClr val="C6BFEE"/>
                </a:solidFill>
                <a:latin typeface="Prompt" pitchFamily="34" charset="0"/>
                <a:ea typeface="Prompt" pitchFamily="34" charset="-122"/>
                <a:cs typeface="Prompt" pitchFamily="34" charset="-120"/>
              </a:rPr>
              <a:t>Topic Selection</a:t>
            </a:r>
            <a:endParaRPr lang="en-US" sz="4800" dirty="0"/>
          </a:p>
        </p:txBody>
      </p:sp>
      <p:sp>
        <p:nvSpPr>
          <p:cNvPr id="5" name="Shape 2"/>
          <p:cNvSpPr/>
          <p:nvPr/>
        </p:nvSpPr>
        <p:spPr>
          <a:xfrm>
            <a:off x="2389328" y="2219201"/>
            <a:ext cx="4866490" cy="2178671"/>
          </a:xfrm>
          <a:prstGeom prst="roundRect">
            <a:avLst>
              <a:gd name="adj" fmla="val 4475"/>
            </a:avLst>
          </a:prstGeom>
          <a:solidFill>
            <a:srgbClr val="542C49"/>
          </a:solidFill>
          <a:ln w="7620">
            <a:solidFill>
              <a:srgbClr val="6D4562"/>
            </a:solidFill>
            <a:prstDash val="solid"/>
          </a:ln>
        </p:spPr>
        <p:txBody>
          <a:bodyPr/>
          <a:lstStyle/>
          <a:p>
            <a:endParaRPr lang="en-US" dirty="0"/>
          </a:p>
        </p:txBody>
      </p:sp>
      <p:sp>
        <p:nvSpPr>
          <p:cNvPr id="6" name="Text 3"/>
          <p:cNvSpPr/>
          <p:nvPr/>
        </p:nvSpPr>
        <p:spPr>
          <a:xfrm>
            <a:off x="2619118" y="2448991"/>
            <a:ext cx="2468880"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Objective</a:t>
            </a:r>
            <a:endParaRPr lang="en-US" sz="1944" dirty="0"/>
          </a:p>
        </p:txBody>
      </p:sp>
      <p:sp>
        <p:nvSpPr>
          <p:cNvPr id="7" name="Text 4"/>
          <p:cNvSpPr/>
          <p:nvPr/>
        </p:nvSpPr>
        <p:spPr>
          <a:xfrm>
            <a:off x="2619117" y="2890832"/>
            <a:ext cx="4349950" cy="1333024"/>
          </a:xfrm>
          <a:prstGeom prst="rect">
            <a:avLst/>
          </a:prstGeom>
          <a:noFill/>
          <a:ln/>
        </p:spPr>
        <p:txBody>
          <a:bodyPr wrap="square" rtlCol="0" anchor="t"/>
          <a:lstStyle/>
          <a:p>
            <a:pPr marL="0" indent="0">
              <a:lnSpc>
                <a:spcPts val="2624"/>
              </a:lnSpc>
              <a:buNone/>
            </a:pPr>
            <a:r>
              <a:rPr lang="en-US" sz="1750" dirty="0">
                <a:solidFill>
                  <a:srgbClr val="DAD8E9"/>
                </a:solidFill>
                <a:latin typeface="Mukta Regular" pitchFamily="34" charset="0"/>
                <a:ea typeface="Mukta Regular" pitchFamily="34" charset="-122"/>
                <a:cs typeface="Mukta Regular" pitchFamily="34" charset="-120"/>
              </a:rPr>
              <a:t>Design and implement a GNN-based movie recommendation system using PyTorch that can provide personalized suggestions based on user preferences and movie attributes.</a:t>
            </a:r>
            <a:endParaRPr lang="en-US" sz="1750" dirty="0"/>
          </a:p>
        </p:txBody>
      </p:sp>
      <p:sp>
        <p:nvSpPr>
          <p:cNvPr id="8" name="Shape 5"/>
          <p:cNvSpPr/>
          <p:nvPr/>
        </p:nvSpPr>
        <p:spPr>
          <a:xfrm>
            <a:off x="7592534" y="2237543"/>
            <a:ext cx="4579739" cy="2178671"/>
          </a:xfrm>
          <a:prstGeom prst="roundRect">
            <a:avLst>
              <a:gd name="adj" fmla="val 4475"/>
            </a:avLst>
          </a:prstGeom>
          <a:solidFill>
            <a:srgbClr val="542C49"/>
          </a:solidFill>
          <a:ln w="7620">
            <a:solidFill>
              <a:srgbClr val="6D4562"/>
            </a:solidFill>
            <a:prstDash val="solid"/>
          </a:ln>
        </p:spPr>
        <p:txBody>
          <a:bodyPr/>
          <a:lstStyle/>
          <a:p>
            <a:endParaRPr lang="en-US"/>
          </a:p>
        </p:txBody>
      </p:sp>
      <p:sp>
        <p:nvSpPr>
          <p:cNvPr id="9" name="Text 6"/>
          <p:cNvSpPr/>
          <p:nvPr/>
        </p:nvSpPr>
        <p:spPr>
          <a:xfrm>
            <a:off x="7822325" y="2467334"/>
            <a:ext cx="2468880"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User Inputs</a:t>
            </a:r>
            <a:endParaRPr lang="en-US" sz="1944" dirty="0"/>
          </a:p>
        </p:txBody>
      </p:sp>
      <p:sp>
        <p:nvSpPr>
          <p:cNvPr id="10" name="Text 7"/>
          <p:cNvSpPr/>
          <p:nvPr/>
        </p:nvSpPr>
        <p:spPr>
          <a:xfrm>
            <a:off x="7822325" y="2909175"/>
            <a:ext cx="4120158" cy="999768"/>
          </a:xfrm>
          <a:prstGeom prst="rect">
            <a:avLst/>
          </a:prstGeom>
          <a:noFill/>
          <a:ln/>
        </p:spPr>
        <p:txBody>
          <a:bodyPr wrap="square" rtlCol="0" anchor="t"/>
          <a:lstStyle/>
          <a:p>
            <a:pPr marL="0" indent="0">
              <a:lnSpc>
                <a:spcPts val="2624"/>
              </a:lnSpc>
              <a:buNone/>
            </a:pPr>
            <a:r>
              <a:rPr lang="en-US" sz="1750" dirty="0">
                <a:solidFill>
                  <a:srgbClr val="DAD8E9"/>
                </a:solidFill>
                <a:latin typeface="Mukta Regular" pitchFamily="34" charset="0"/>
                <a:ea typeface="Mukta Regular" pitchFamily="34" charset="-122"/>
                <a:cs typeface="Mukta Regular" pitchFamily="34" charset="-120"/>
              </a:rPr>
              <a:t>User ID, movie ratings, search queries, user profiles, and contextual information such as device, location, and time.</a:t>
            </a:r>
            <a:endParaRPr lang="en-US" sz="1750" dirty="0"/>
          </a:p>
        </p:txBody>
      </p:sp>
      <p:sp>
        <p:nvSpPr>
          <p:cNvPr id="11" name="Shape 8"/>
          <p:cNvSpPr/>
          <p:nvPr/>
        </p:nvSpPr>
        <p:spPr>
          <a:xfrm>
            <a:off x="2389328" y="4703580"/>
            <a:ext cx="4866490" cy="1901190"/>
          </a:xfrm>
          <a:prstGeom prst="roundRect">
            <a:avLst>
              <a:gd name="adj" fmla="val 5259"/>
            </a:avLst>
          </a:prstGeom>
          <a:solidFill>
            <a:srgbClr val="542C49"/>
          </a:solidFill>
          <a:ln w="7620">
            <a:solidFill>
              <a:srgbClr val="6D4562"/>
            </a:solidFill>
            <a:prstDash val="solid"/>
          </a:ln>
        </p:spPr>
        <p:txBody>
          <a:bodyPr/>
          <a:lstStyle/>
          <a:p>
            <a:endParaRPr lang="en-US"/>
          </a:p>
        </p:txBody>
      </p:sp>
      <p:sp>
        <p:nvSpPr>
          <p:cNvPr id="12" name="Text 9"/>
          <p:cNvSpPr/>
          <p:nvPr/>
        </p:nvSpPr>
        <p:spPr>
          <a:xfrm>
            <a:off x="2619118" y="4933371"/>
            <a:ext cx="2468880"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Dataset</a:t>
            </a:r>
            <a:endParaRPr lang="en-US" sz="1944" dirty="0"/>
          </a:p>
        </p:txBody>
      </p:sp>
      <p:sp>
        <p:nvSpPr>
          <p:cNvPr id="13" name="Text 10"/>
          <p:cNvSpPr/>
          <p:nvPr/>
        </p:nvSpPr>
        <p:spPr>
          <a:xfrm>
            <a:off x="2619117" y="5375212"/>
            <a:ext cx="4349949" cy="668732"/>
          </a:xfrm>
          <a:prstGeom prst="rect">
            <a:avLst/>
          </a:prstGeom>
          <a:noFill/>
          <a:ln/>
        </p:spPr>
        <p:txBody>
          <a:bodyPr wrap="square" rtlCol="0" anchor="t"/>
          <a:lstStyle/>
          <a:p>
            <a:pPr marL="0" indent="0">
              <a:lnSpc>
                <a:spcPts val="2624"/>
              </a:lnSpc>
              <a:buNone/>
            </a:pPr>
            <a:r>
              <a:rPr lang="en-US" sz="1750" dirty="0">
                <a:solidFill>
                  <a:srgbClr val="DAD8E9"/>
                </a:solidFill>
                <a:latin typeface="Mukta Regular" pitchFamily="34" charset="0"/>
                <a:ea typeface="Mukta Regular" pitchFamily="34" charset="-122"/>
                <a:cs typeface="Mukta Regular" pitchFamily="34" charset="-120"/>
              </a:rPr>
              <a:t>The MovieLens dataset, a widely used benchmark for movie recommendation tasks.</a:t>
            </a:r>
            <a:endParaRPr lang="en-US" sz="1750" dirty="0"/>
          </a:p>
        </p:txBody>
      </p:sp>
      <p:sp>
        <p:nvSpPr>
          <p:cNvPr id="14" name="Shape 11"/>
          <p:cNvSpPr/>
          <p:nvPr/>
        </p:nvSpPr>
        <p:spPr>
          <a:xfrm>
            <a:off x="7592534" y="4703580"/>
            <a:ext cx="4579739" cy="1901190"/>
          </a:xfrm>
          <a:prstGeom prst="roundRect">
            <a:avLst>
              <a:gd name="adj" fmla="val 5259"/>
            </a:avLst>
          </a:prstGeom>
          <a:solidFill>
            <a:srgbClr val="542C49"/>
          </a:solidFill>
          <a:ln w="7620">
            <a:solidFill>
              <a:srgbClr val="6D4562"/>
            </a:solidFill>
            <a:prstDash val="solid"/>
          </a:ln>
        </p:spPr>
        <p:txBody>
          <a:bodyPr/>
          <a:lstStyle/>
          <a:p>
            <a:endParaRPr lang="en-US"/>
          </a:p>
        </p:txBody>
      </p:sp>
      <p:sp>
        <p:nvSpPr>
          <p:cNvPr id="15" name="Text 12"/>
          <p:cNvSpPr/>
          <p:nvPr/>
        </p:nvSpPr>
        <p:spPr>
          <a:xfrm>
            <a:off x="7822325" y="4933371"/>
            <a:ext cx="2468880"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Challenges</a:t>
            </a:r>
            <a:endParaRPr lang="en-US" sz="1944" dirty="0"/>
          </a:p>
        </p:txBody>
      </p:sp>
      <p:sp>
        <p:nvSpPr>
          <p:cNvPr id="16" name="Text 13"/>
          <p:cNvSpPr/>
          <p:nvPr/>
        </p:nvSpPr>
        <p:spPr>
          <a:xfrm>
            <a:off x="7822325" y="5375212"/>
            <a:ext cx="4120158" cy="999768"/>
          </a:xfrm>
          <a:prstGeom prst="rect">
            <a:avLst/>
          </a:prstGeom>
          <a:noFill/>
          <a:ln/>
        </p:spPr>
        <p:txBody>
          <a:bodyPr wrap="square" rtlCol="0" anchor="t"/>
          <a:lstStyle/>
          <a:p>
            <a:pPr marL="0" indent="0">
              <a:lnSpc>
                <a:spcPts val="2624"/>
              </a:lnSpc>
              <a:buNone/>
            </a:pPr>
            <a:r>
              <a:rPr lang="en-US" sz="1750" dirty="0">
                <a:solidFill>
                  <a:srgbClr val="DAD8E9"/>
                </a:solidFill>
                <a:latin typeface="Mukta Regular" pitchFamily="34" charset="0"/>
                <a:ea typeface="Mukta Regular" pitchFamily="34" charset="-122"/>
                <a:cs typeface="Mukta Regular" pitchFamily="34" charset="-120"/>
              </a:rPr>
              <a:t>Capturing complex relationships between users, movies, and metadata to provide accurate and relevant recommendations.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1221" y="455382"/>
            <a:ext cx="14630400" cy="8609171"/>
          </a:xfrm>
          <a:prstGeom prst="rect">
            <a:avLst/>
          </a:prstGeom>
          <a:solidFill>
            <a:srgbClr val="0B0C23">
              <a:alpha val="75000"/>
            </a:srgbClr>
          </a:solidFill>
          <a:ln/>
        </p:spPr>
        <p:txBody>
          <a:bodyPr/>
          <a:lstStyle/>
          <a:p>
            <a:endParaRPr lang="en-US" dirty="0"/>
          </a:p>
        </p:txBody>
      </p:sp>
      <p:sp>
        <p:nvSpPr>
          <p:cNvPr id="6" name="Shape 3"/>
          <p:cNvSpPr/>
          <p:nvPr/>
        </p:nvSpPr>
        <p:spPr>
          <a:xfrm>
            <a:off x="1047868" y="1952982"/>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7" name="Text 4"/>
          <p:cNvSpPr/>
          <p:nvPr/>
        </p:nvSpPr>
        <p:spPr>
          <a:xfrm>
            <a:off x="1183957" y="1998345"/>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ea typeface="Prompt" pitchFamily="34" charset="-122"/>
                <a:cs typeface="Prompt" pitchFamily="34" charset="-120"/>
              </a:rPr>
              <a:t>1</a:t>
            </a:r>
            <a:endParaRPr lang="en-US" sz="1633" dirty="0"/>
          </a:p>
        </p:txBody>
      </p:sp>
      <p:sp>
        <p:nvSpPr>
          <p:cNvPr id="8" name="Text 5"/>
          <p:cNvSpPr/>
          <p:nvPr/>
        </p:nvSpPr>
        <p:spPr>
          <a:xfrm>
            <a:off x="1553289" y="1952982"/>
            <a:ext cx="1430417" cy="216098"/>
          </a:xfrm>
          <a:prstGeom prst="rect">
            <a:avLst/>
          </a:prstGeom>
          <a:noFill/>
          <a:ln/>
        </p:spPr>
        <p:txBody>
          <a:bodyPr wrap="none" rtlCol="0" anchor="t"/>
          <a:lstStyle/>
          <a:p>
            <a:pPr marL="0" indent="0">
              <a:lnSpc>
                <a:spcPts val="1701"/>
              </a:lnSpc>
              <a:buNone/>
            </a:pPr>
            <a:r>
              <a:rPr lang="en-US" sz="2400" dirty="0">
                <a:solidFill>
                  <a:srgbClr val="DAD8E9"/>
                </a:solidFill>
                <a:latin typeface="Prompt" pitchFamily="34" charset="0"/>
                <a:ea typeface="Prompt" pitchFamily="34" charset="-122"/>
                <a:cs typeface="Prompt" pitchFamily="34" charset="-120"/>
              </a:rPr>
              <a:t>User Ratings</a:t>
            </a:r>
            <a:endParaRPr lang="en-US" sz="2400" dirty="0"/>
          </a:p>
        </p:txBody>
      </p:sp>
      <p:sp>
        <p:nvSpPr>
          <p:cNvPr id="9" name="Text 6"/>
          <p:cNvSpPr/>
          <p:nvPr/>
        </p:nvSpPr>
        <p:spPr>
          <a:xfrm>
            <a:off x="1553289" y="2324575"/>
            <a:ext cx="2322790" cy="1124665"/>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Contains user ratings for movies, with columns for userId, movieId, rating, and timestamp</a:t>
            </a:r>
            <a:endParaRPr lang="en-US" dirty="0"/>
          </a:p>
        </p:txBody>
      </p:sp>
      <p:sp>
        <p:nvSpPr>
          <p:cNvPr id="39" name="Text 1">
            <a:extLst>
              <a:ext uri="{FF2B5EF4-FFF2-40B4-BE49-F238E27FC236}">
                <a16:creationId xmlns:a16="http://schemas.microsoft.com/office/drawing/2014/main" id="{08D6F547-6955-3189-DBF9-8F48D064E6CC}"/>
              </a:ext>
            </a:extLst>
          </p:cNvPr>
          <p:cNvSpPr/>
          <p:nvPr/>
        </p:nvSpPr>
        <p:spPr>
          <a:xfrm>
            <a:off x="893881" y="672735"/>
            <a:ext cx="4937760" cy="617101"/>
          </a:xfrm>
          <a:prstGeom prst="rect">
            <a:avLst/>
          </a:prstGeom>
          <a:noFill/>
          <a:ln/>
        </p:spPr>
        <p:txBody>
          <a:bodyPr wrap="none" rtlCol="0" anchor="t"/>
          <a:lstStyle/>
          <a:p>
            <a:pPr marL="0" indent="0">
              <a:lnSpc>
                <a:spcPts val="4860"/>
              </a:lnSpc>
              <a:buNone/>
            </a:pPr>
            <a:r>
              <a:rPr lang="en-US" sz="4800" dirty="0">
                <a:solidFill>
                  <a:srgbClr val="C6BFEE"/>
                </a:solidFill>
                <a:latin typeface="Prompt" pitchFamily="34" charset="0"/>
                <a:ea typeface="Prompt" pitchFamily="34" charset="-122"/>
                <a:cs typeface="Prompt" pitchFamily="34" charset="-120"/>
              </a:rPr>
              <a:t>Dataset Exploration</a:t>
            </a:r>
            <a:endParaRPr lang="en-US" sz="4800" dirty="0"/>
          </a:p>
        </p:txBody>
      </p:sp>
      <p:sp>
        <p:nvSpPr>
          <p:cNvPr id="40" name="Text 2">
            <a:extLst>
              <a:ext uri="{FF2B5EF4-FFF2-40B4-BE49-F238E27FC236}">
                <a16:creationId xmlns:a16="http://schemas.microsoft.com/office/drawing/2014/main" id="{16CD5C72-51F4-436E-3FF8-AC8D95736442}"/>
              </a:ext>
            </a:extLst>
          </p:cNvPr>
          <p:cNvSpPr/>
          <p:nvPr/>
        </p:nvSpPr>
        <p:spPr>
          <a:xfrm>
            <a:off x="968096" y="1465659"/>
            <a:ext cx="2468880" cy="308610"/>
          </a:xfrm>
          <a:prstGeom prst="rect">
            <a:avLst/>
          </a:prstGeom>
          <a:noFill/>
          <a:ln/>
        </p:spPr>
        <p:txBody>
          <a:bodyPr wrap="none" rtlCol="0" anchor="t"/>
          <a:lstStyle/>
          <a:p>
            <a:pPr marL="0" indent="0">
              <a:lnSpc>
                <a:spcPts val="2430"/>
              </a:lnSpc>
              <a:buNone/>
            </a:pPr>
            <a:r>
              <a:rPr lang="en-US" sz="1944" dirty="0">
                <a:solidFill>
                  <a:srgbClr val="C6BFEE"/>
                </a:solidFill>
                <a:latin typeface="Prompt" pitchFamily="34" charset="0"/>
                <a:ea typeface="Prompt" pitchFamily="34" charset="-122"/>
                <a:cs typeface="Prompt" pitchFamily="34" charset="-120"/>
              </a:rPr>
              <a:t>Dataset Overview</a:t>
            </a:r>
            <a:endParaRPr lang="en-US" sz="1944" dirty="0"/>
          </a:p>
        </p:txBody>
      </p:sp>
      <p:sp>
        <p:nvSpPr>
          <p:cNvPr id="46" name="Shape 3">
            <a:extLst>
              <a:ext uri="{FF2B5EF4-FFF2-40B4-BE49-F238E27FC236}">
                <a16:creationId xmlns:a16="http://schemas.microsoft.com/office/drawing/2014/main" id="{7321A75A-5DF3-99A2-95DA-120BA724954F}"/>
              </a:ext>
            </a:extLst>
          </p:cNvPr>
          <p:cNvSpPr/>
          <p:nvPr/>
        </p:nvSpPr>
        <p:spPr>
          <a:xfrm>
            <a:off x="5512006" y="1937363"/>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47" name="Text 4">
            <a:extLst>
              <a:ext uri="{FF2B5EF4-FFF2-40B4-BE49-F238E27FC236}">
                <a16:creationId xmlns:a16="http://schemas.microsoft.com/office/drawing/2014/main" id="{B2DB2A29-C51E-A0FD-D5CE-AEEC82D3B231}"/>
              </a:ext>
            </a:extLst>
          </p:cNvPr>
          <p:cNvSpPr/>
          <p:nvPr/>
        </p:nvSpPr>
        <p:spPr>
          <a:xfrm>
            <a:off x="5648095" y="1982726"/>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cs typeface="Prompt" pitchFamily="34" charset="-120"/>
              </a:rPr>
              <a:t>2</a:t>
            </a:r>
            <a:endParaRPr lang="en-US" sz="1633" dirty="0"/>
          </a:p>
        </p:txBody>
      </p:sp>
      <p:sp>
        <p:nvSpPr>
          <p:cNvPr id="48" name="Text 5">
            <a:extLst>
              <a:ext uri="{FF2B5EF4-FFF2-40B4-BE49-F238E27FC236}">
                <a16:creationId xmlns:a16="http://schemas.microsoft.com/office/drawing/2014/main" id="{2B0B3E8B-9800-4836-D1AC-B8EEC9691629}"/>
              </a:ext>
            </a:extLst>
          </p:cNvPr>
          <p:cNvSpPr/>
          <p:nvPr/>
        </p:nvSpPr>
        <p:spPr>
          <a:xfrm>
            <a:off x="5996004" y="1969740"/>
            <a:ext cx="1430417" cy="216098"/>
          </a:xfrm>
          <a:prstGeom prst="rect">
            <a:avLst/>
          </a:prstGeom>
          <a:noFill/>
          <a:ln/>
        </p:spPr>
        <p:txBody>
          <a:bodyPr wrap="none" rtlCol="0" anchor="t"/>
          <a:lstStyle/>
          <a:p>
            <a:pPr>
              <a:lnSpc>
                <a:spcPts val="1701"/>
              </a:lnSpc>
            </a:pPr>
            <a:r>
              <a:rPr lang="en-US" sz="2400" dirty="0">
                <a:solidFill>
                  <a:srgbClr val="DAD8E9"/>
                </a:solidFill>
                <a:latin typeface="Prompt" pitchFamily="34" charset="0"/>
                <a:ea typeface="Prompt" pitchFamily="34" charset="-122"/>
                <a:cs typeface="Prompt" pitchFamily="34" charset="-120"/>
              </a:rPr>
              <a:t>Movie Details</a:t>
            </a:r>
          </a:p>
          <a:p>
            <a:pPr>
              <a:lnSpc>
                <a:spcPts val="1701"/>
              </a:lnSpc>
            </a:pPr>
            <a:endParaRPr lang="en-US" sz="2400" dirty="0"/>
          </a:p>
        </p:txBody>
      </p:sp>
      <p:sp>
        <p:nvSpPr>
          <p:cNvPr id="49" name="Text 6">
            <a:extLst>
              <a:ext uri="{FF2B5EF4-FFF2-40B4-BE49-F238E27FC236}">
                <a16:creationId xmlns:a16="http://schemas.microsoft.com/office/drawing/2014/main" id="{6784539E-61F0-AFB4-B434-0F213B4332AE}"/>
              </a:ext>
            </a:extLst>
          </p:cNvPr>
          <p:cNvSpPr/>
          <p:nvPr/>
        </p:nvSpPr>
        <p:spPr>
          <a:xfrm>
            <a:off x="5996003" y="2341333"/>
            <a:ext cx="2955693" cy="1279017"/>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provides detailed information about each movie, including columns for movieId, title, genres, release year, director, stars, original language, revenue, and keywords.</a:t>
            </a:r>
            <a:endParaRPr lang="en-US" dirty="0"/>
          </a:p>
        </p:txBody>
      </p:sp>
      <p:sp>
        <p:nvSpPr>
          <p:cNvPr id="54" name="Shape 3">
            <a:extLst>
              <a:ext uri="{FF2B5EF4-FFF2-40B4-BE49-F238E27FC236}">
                <a16:creationId xmlns:a16="http://schemas.microsoft.com/office/drawing/2014/main" id="{CE61CEF1-C057-2AFE-1F9B-32FF6351DF2C}"/>
              </a:ext>
            </a:extLst>
          </p:cNvPr>
          <p:cNvSpPr/>
          <p:nvPr/>
        </p:nvSpPr>
        <p:spPr>
          <a:xfrm>
            <a:off x="10052251" y="1894468"/>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55" name="Text 4">
            <a:extLst>
              <a:ext uri="{FF2B5EF4-FFF2-40B4-BE49-F238E27FC236}">
                <a16:creationId xmlns:a16="http://schemas.microsoft.com/office/drawing/2014/main" id="{DA9E8137-981C-A334-7981-F8745745BB2B}"/>
              </a:ext>
            </a:extLst>
          </p:cNvPr>
          <p:cNvSpPr/>
          <p:nvPr/>
        </p:nvSpPr>
        <p:spPr>
          <a:xfrm>
            <a:off x="10188340" y="1939831"/>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cs typeface="Prompt" pitchFamily="34" charset="-120"/>
              </a:rPr>
              <a:t>3</a:t>
            </a:r>
            <a:endParaRPr lang="en-US" sz="1633" dirty="0"/>
          </a:p>
        </p:txBody>
      </p:sp>
      <p:sp>
        <p:nvSpPr>
          <p:cNvPr id="56" name="Text 5">
            <a:extLst>
              <a:ext uri="{FF2B5EF4-FFF2-40B4-BE49-F238E27FC236}">
                <a16:creationId xmlns:a16="http://schemas.microsoft.com/office/drawing/2014/main" id="{3B7AA0C1-010E-0B80-31C3-67D3954D8A24}"/>
              </a:ext>
            </a:extLst>
          </p:cNvPr>
          <p:cNvSpPr/>
          <p:nvPr/>
        </p:nvSpPr>
        <p:spPr>
          <a:xfrm>
            <a:off x="10557672" y="1898042"/>
            <a:ext cx="1430417" cy="216098"/>
          </a:xfrm>
          <a:prstGeom prst="rect">
            <a:avLst/>
          </a:prstGeom>
          <a:noFill/>
          <a:ln/>
        </p:spPr>
        <p:txBody>
          <a:bodyPr wrap="none" rtlCol="0" anchor="t"/>
          <a:lstStyle/>
          <a:p>
            <a:pPr>
              <a:lnSpc>
                <a:spcPts val="1701"/>
              </a:lnSpc>
            </a:pPr>
            <a:r>
              <a:rPr lang="en-US" sz="2400" dirty="0">
                <a:solidFill>
                  <a:srgbClr val="DAD8E9"/>
                </a:solidFill>
                <a:latin typeface="Prompt" pitchFamily="34" charset="0"/>
                <a:ea typeface="Prompt" pitchFamily="34" charset="-122"/>
                <a:cs typeface="Prompt" pitchFamily="34" charset="-120"/>
              </a:rPr>
              <a:t>User Demographics</a:t>
            </a:r>
          </a:p>
          <a:p>
            <a:pPr>
              <a:lnSpc>
                <a:spcPts val="1701"/>
              </a:lnSpc>
            </a:pPr>
            <a:endParaRPr lang="en-US" sz="2400" dirty="0"/>
          </a:p>
        </p:txBody>
      </p:sp>
      <p:sp>
        <p:nvSpPr>
          <p:cNvPr id="57" name="Text 6">
            <a:extLst>
              <a:ext uri="{FF2B5EF4-FFF2-40B4-BE49-F238E27FC236}">
                <a16:creationId xmlns:a16="http://schemas.microsoft.com/office/drawing/2014/main" id="{C3ACC9E7-46FC-5356-E026-749408A52412}"/>
              </a:ext>
            </a:extLst>
          </p:cNvPr>
          <p:cNvSpPr/>
          <p:nvPr/>
        </p:nvSpPr>
        <p:spPr>
          <a:xfrm>
            <a:off x="10557672" y="2269635"/>
            <a:ext cx="2557678" cy="1124665"/>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provides detailed information about user’s age, gender, location and occupation.</a:t>
            </a:r>
            <a:endParaRPr lang="en-US" dirty="0"/>
          </a:p>
        </p:txBody>
      </p:sp>
      <p:sp>
        <p:nvSpPr>
          <p:cNvPr id="61" name="Shape 0">
            <a:extLst>
              <a:ext uri="{FF2B5EF4-FFF2-40B4-BE49-F238E27FC236}">
                <a16:creationId xmlns:a16="http://schemas.microsoft.com/office/drawing/2014/main" id="{37AE7273-1624-7131-E7DC-5B3D99E070B3}"/>
              </a:ext>
            </a:extLst>
          </p:cNvPr>
          <p:cNvSpPr/>
          <p:nvPr/>
        </p:nvSpPr>
        <p:spPr>
          <a:xfrm>
            <a:off x="0" y="4218032"/>
            <a:ext cx="14630400" cy="4011568"/>
          </a:xfrm>
          <a:prstGeom prst="rect">
            <a:avLst/>
          </a:prstGeom>
          <a:solidFill>
            <a:srgbClr val="511F47">
              <a:alpha val="50434"/>
            </a:srgbClr>
          </a:solidFill>
          <a:ln/>
        </p:spPr>
        <p:txBody>
          <a:bodyPr/>
          <a:lstStyle/>
          <a:p>
            <a:endParaRPr lang="en-US" dirty="0"/>
          </a:p>
        </p:txBody>
      </p:sp>
      <p:sp>
        <p:nvSpPr>
          <p:cNvPr id="93" name="Text 17">
            <a:extLst>
              <a:ext uri="{FF2B5EF4-FFF2-40B4-BE49-F238E27FC236}">
                <a16:creationId xmlns:a16="http://schemas.microsoft.com/office/drawing/2014/main" id="{A14A6C40-055E-DAE8-C4A8-3D6EA9278868}"/>
              </a:ext>
            </a:extLst>
          </p:cNvPr>
          <p:cNvSpPr/>
          <p:nvPr/>
        </p:nvSpPr>
        <p:spPr>
          <a:xfrm>
            <a:off x="4937922" y="3756258"/>
            <a:ext cx="134945" cy="393303"/>
          </a:xfrm>
          <a:prstGeom prst="rect">
            <a:avLst/>
          </a:prstGeom>
          <a:noFill/>
          <a:ln/>
        </p:spPr>
        <p:txBody>
          <a:bodyPr wrap="none" rtlCol="0" anchor="t"/>
          <a:lstStyle/>
          <a:p>
            <a:pPr marL="0" indent="0" algn="ctr">
              <a:lnSpc>
                <a:spcPts val="2041"/>
              </a:lnSpc>
              <a:buNone/>
            </a:pPr>
            <a:endParaRPr lang="en-US" sz="2400" dirty="0"/>
          </a:p>
        </p:txBody>
      </p:sp>
      <p:sp>
        <p:nvSpPr>
          <p:cNvPr id="94" name="Text 18">
            <a:extLst>
              <a:ext uri="{FF2B5EF4-FFF2-40B4-BE49-F238E27FC236}">
                <a16:creationId xmlns:a16="http://schemas.microsoft.com/office/drawing/2014/main" id="{1169EBBF-82EB-F381-0EA8-BBD1B30F5CE4}"/>
              </a:ext>
            </a:extLst>
          </p:cNvPr>
          <p:cNvSpPr/>
          <p:nvPr/>
        </p:nvSpPr>
        <p:spPr>
          <a:xfrm>
            <a:off x="1553289" y="5414525"/>
            <a:ext cx="2486541" cy="327902"/>
          </a:xfrm>
          <a:prstGeom prst="rect">
            <a:avLst/>
          </a:prstGeom>
          <a:noFill/>
          <a:ln/>
        </p:spPr>
        <p:txBody>
          <a:bodyPr wrap="none" rtlCol="0" anchor="t"/>
          <a:lstStyle/>
          <a:p>
            <a:pPr>
              <a:lnSpc>
                <a:spcPts val="1701"/>
              </a:lnSpc>
            </a:pPr>
            <a:r>
              <a:rPr lang="en-US" sz="2400" dirty="0">
                <a:solidFill>
                  <a:srgbClr val="DAD8E9"/>
                </a:solidFill>
                <a:latin typeface="Prompt" pitchFamily="34" charset="0"/>
                <a:cs typeface="Prompt" pitchFamily="34" charset="-120"/>
              </a:rPr>
              <a:t>1,000,209 Ratings</a:t>
            </a:r>
          </a:p>
        </p:txBody>
      </p:sp>
      <p:sp>
        <p:nvSpPr>
          <p:cNvPr id="95" name="Text 19">
            <a:extLst>
              <a:ext uri="{FF2B5EF4-FFF2-40B4-BE49-F238E27FC236}">
                <a16:creationId xmlns:a16="http://schemas.microsoft.com/office/drawing/2014/main" id="{79D9B4A1-B5D0-7139-2663-6FCCD4322FBD}"/>
              </a:ext>
            </a:extLst>
          </p:cNvPr>
          <p:cNvSpPr/>
          <p:nvPr/>
        </p:nvSpPr>
        <p:spPr>
          <a:xfrm>
            <a:off x="1553289" y="5786118"/>
            <a:ext cx="2486541" cy="1415673"/>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The dataset includes 1000209 ratings from 6040 users on 3706 movies.</a:t>
            </a:r>
            <a:endParaRPr lang="en-US" dirty="0"/>
          </a:p>
        </p:txBody>
      </p:sp>
      <p:sp>
        <p:nvSpPr>
          <p:cNvPr id="107" name="Text 15">
            <a:extLst>
              <a:ext uri="{FF2B5EF4-FFF2-40B4-BE49-F238E27FC236}">
                <a16:creationId xmlns:a16="http://schemas.microsoft.com/office/drawing/2014/main" id="{19A6B2E6-9597-1513-1C49-78E891AB58C8}"/>
              </a:ext>
            </a:extLst>
          </p:cNvPr>
          <p:cNvSpPr/>
          <p:nvPr/>
        </p:nvSpPr>
        <p:spPr>
          <a:xfrm>
            <a:off x="1047868" y="4529936"/>
            <a:ext cx="2632141" cy="344566"/>
          </a:xfrm>
          <a:prstGeom prst="rect">
            <a:avLst/>
          </a:prstGeom>
          <a:noFill/>
          <a:ln/>
        </p:spPr>
        <p:txBody>
          <a:bodyPr wrap="none" rtlCol="0" anchor="t"/>
          <a:lstStyle/>
          <a:p>
            <a:pPr>
              <a:lnSpc>
                <a:spcPts val="2430"/>
              </a:lnSpc>
            </a:pPr>
            <a:r>
              <a:rPr lang="en-US" sz="1944" dirty="0">
                <a:solidFill>
                  <a:srgbClr val="C6BFEE"/>
                </a:solidFill>
                <a:latin typeface="Prompt" pitchFamily="34" charset="0"/>
                <a:cs typeface="Prompt" pitchFamily="34" charset="-120"/>
              </a:rPr>
              <a:t>Dataset Statistics</a:t>
            </a:r>
          </a:p>
        </p:txBody>
      </p:sp>
      <p:sp>
        <p:nvSpPr>
          <p:cNvPr id="124" name="Text 17">
            <a:extLst>
              <a:ext uri="{FF2B5EF4-FFF2-40B4-BE49-F238E27FC236}">
                <a16:creationId xmlns:a16="http://schemas.microsoft.com/office/drawing/2014/main" id="{A54187BE-7105-8164-F37F-F7522FB2093F}"/>
              </a:ext>
            </a:extLst>
          </p:cNvPr>
          <p:cNvSpPr/>
          <p:nvPr/>
        </p:nvSpPr>
        <p:spPr>
          <a:xfrm>
            <a:off x="8250859" y="3783059"/>
            <a:ext cx="134945" cy="393303"/>
          </a:xfrm>
          <a:prstGeom prst="rect">
            <a:avLst/>
          </a:prstGeom>
          <a:noFill/>
          <a:ln/>
        </p:spPr>
        <p:txBody>
          <a:bodyPr wrap="none" rtlCol="0" anchor="t"/>
          <a:lstStyle/>
          <a:p>
            <a:pPr marL="0" indent="0" algn="ctr">
              <a:lnSpc>
                <a:spcPts val="2041"/>
              </a:lnSpc>
              <a:buNone/>
            </a:pPr>
            <a:endParaRPr lang="en-US" sz="2400" dirty="0"/>
          </a:p>
        </p:txBody>
      </p:sp>
      <p:sp>
        <p:nvSpPr>
          <p:cNvPr id="125" name="Text 18">
            <a:extLst>
              <a:ext uri="{FF2B5EF4-FFF2-40B4-BE49-F238E27FC236}">
                <a16:creationId xmlns:a16="http://schemas.microsoft.com/office/drawing/2014/main" id="{D9F01E34-E2E3-03EE-9778-1F6DB2829A0A}"/>
              </a:ext>
            </a:extLst>
          </p:cNvPr>
          <p:cNvSpPr/>
          <p:nvPr/>
        </p:nvSpPr>
        <p:spPr>
          <a:xfrm>
            <a:off x="10686473" y="5460546"/>
            <a:ext cx="2486541" cy="327902"/>
          </a:xfrm>
          <a:prstGeom prst="rect">
            <a:avLst/>
          </a:prstGeom>
          <a:noFill/>
          <a:ln/>
        </p:spPr>
        <p:txBody>
          <a:bodyPr wrap="none" rtlCol="0" anchor="t"/>
          <a:lstStyle/>
          <a:p>
            <a:pPr>
              <a:lnSpc>
                <a:spcPts val="1701"/>
              </a:lnSpc>
            </a:pPr>
            <a:r>
              <a:rPr lang="en-US" sz="2400" dirty="0">
                <a:solidFill>
                  <a:srgbClr val="DAD8E9"/>
                </a:solidFill>
                <a:latin typeface="Prompt" pitchFamily="34" charset="0"/>
                <a:cs typeface="Prompt" pitchFamily="34" charset="-120"/>
              </a:rPr>
              <a:t>72% Male User</a:t>
            </a:r>
          </a:p>
        </p:txBody>
      </p:sp>
      <p:sp>
        <p:nvSpPr>
          <p:cNvPr id="126" name="Text 19">
            <a:extLst>
              <a:ext uri="{FF2B5EF4-FFF2-40B4-BE49-F238E27FC236}">
                <a16:creationId xmlns:a16="http://schemas.microsoft.com/office/drawing/2014/main" id="{04FA145D-C479-B3AD-596C-8A8CF1A2F9FA}"/>
              </a:ext>
            </a:extLst>
          </p:cNvPr>
          <p:cNvSpPr/>
          <p:nvPr/>
        </p:nvSpPr>
        <p:spPr>
          <a:xfrm>
            <a:off x="10686473" y="5832139"/>
            <a:ext cx="2486541" cy="1415673"/>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Approximately 71.71% of the users are male, while 28.29% are female.</a:t>
            </a:r>
            <a:endParaRPr lang="en-US" dirty="0"/>
          </a:p>
        </p:txBody>
      </p:sp>
      <p:sp>
        <p:nvSpPr>
          <p:cNvPr id="133" name="Text 17">
            <a:extLst>
              <a:ext uri="{FF2B5EF4-FFF2-40B4-BE49-F238E27FC236}">
                <a16:creationId xmlns:a16="http://schemas.microsoft.com/office/drawing/2014/main" id="{269520B5-C2F8-A5E1-2151-F31E6DF11096}"/>
              </a:ext>
            </a:extLst>
          </p:cNvPr>
          <p:cNvSpPr/>
          <p:nvPr/>
        </p:nvSpPr>
        <p:spPr>
          <a:xfrm>
            <a:off x="11365181" y="3756777"/>
            <a:ext cx="134945" cy="393303"/>
          </a:xfrm>
          <a:prstGeom prst="rect">
            <a:avLst/>
          </a:prstGeom>
          <a:noFill/>
          <a:ln/>
        </p:spPr>
        <p:txBody>
          <a:bodyPr wrap="none" rtlCol="0" anchor="t"/>
          <a:lstStyle/>
          <a:p>
            <a:pPr marL="0" indent="0" algn="ctr">
              <a:lnSpc>
                <a:spcPts val="2041"/>
              </a:lnSpc>
              <a:buNone/>
            </a:pPr>
            <a:endParaRPr lang="en-US" sz="2400" dirty="0"/>
          </a:p>
        </p:txBody>
      </p:sp>
      <p:sp>
        <p:nvSpPr>
          <p:cNvPr id="134" name="Text 18">
            <a:extLst>
              <a:ext uri="{FF2B5EF4-FFF2-40B4-BE49-F238E27FC236}">
                <a16:creationId xmlns:a16="http://schemas.microsoft.com/office/drawing/2014/main" id="{056D6B63-3E91-8428-DCA8-65F368F9EEC8}"/>
              </a:ext>
            </a:extLst>
          </p:cNvPr>
          <p:cNvSpPr/>
          <p:nvPr/>
        </p:nvSpPr>
        <p:spPr>
          <a:xfrm>
            <a:off x="6068656" y="5373164"/>
            <a:ext cx="2955415" cy="327902"/>
          </a:xfrm>
          <a:prstGeom prst="rect">
            <a:avLst/>
          </a:prstGeom>
          <a:noFill/>
          <a:ln/>
        </p:spPr>
        <p:txBody>
          <a:bodyPr wrap="none" rtlCol="0" anchor="t"/>
          <a:lstStyle/>
          <a:p>
            <a:pPr>
              <a:lnSpc>
                <a:spcPts val="1701"/>
              </a:lnSpc>
            </a:pPr>
            <a:r>
              <a:rPr lang="en-US" sz="2400" dirty="0">
                <a:solidFill>
                  <a:srgbClr val="DAD8E9"/>
                </a:solidFill>
                <a:latin typeface="Prompt" pitchFamily="34" charset="0"/>
                <a:cs typeface="Prompt" pitchFamily="34" charset="-120"/>
              </a:rPr>
              <a:t>Drama Most Popular</a:t>
            </a:r>
          </a:p>
        </p:txBody>
      </p:sp>
      <p:sp>
        <p:nvSpPr>
          <p:cNvPr id="135" name="Text 19">
            <a:extLst>
              <a:ext uri="{FF2B5EF4-FFF2-40B4-BE49-F238E27FC236}">
                <a16:creationId xmlns:a16="http://schemas.microsoft.com/office/drawing/2014/main" id="{D076B843-6BC4-059F-D82E-06D7CBFC5AB0}"/>
              </a:ext>
            </a:extLst>
          </p:cNvPr>
          <p:cNvSpPr/>
          <p:nvPr/>
        </p:nvSpPr>
        <p:spPr>
          <a:xfrm>
            <a:off x="6068656" y="5744757"/>
            <a:ext cx="2955415" cy="1415673"/>
          </a:xfrm>
          <a:prstGeom prst="rect">
            <a:avLst/>
          </a:prstGeom>
          <a:noFill/>
          <a:ln/>
        </p:spPr>
        <p:txBody>
          <a:bodyPr wrap="square" rtlCol="0" anchor="t"/>
          <a:lstStyle/>
          <a:p>
            <a:pPr>
              <a:lnSpc>
                <a:spcPts val="1837"/>
              </a:lnSpc>
            </a:pPr>
            <a:r>
              <a:rPr lang="en-US" dirty="0">
                <a:solidFill>
                  <a:srgbClr val="DAD8E9"/>
                </a:solidFill>
                <a:latin typeface="Mukta Regular" pitchFamily="34" charset="0"/>
                <a:ea typeface="Mukta Regular" pitchFamily="34" charset="-122"/>
                <a:cs typeface="Mukta Regular" pitchFamily="34" charset="-120"/>
              </a:rPr>
              <a:t>The genre distribution shows that Drama (1603) is the most popular, followed by Comedy (1200) and Romance (471), while Film-Noir (44) and Western (68) are the least popular genres.</a:t>
            </a:r>
            <a:endParaRPr lang="en-US" dirty="0"/>
          </a:p>
        </p:txBody>
      </p:sp>
      <p:sp>
        <p:nvSpPr>
          <p:cNvPr id="10" name="Shape 3">
            <a:extLst>
              <a:ext uri="{FF2B5EF4-FFF2-40B4-BE49-F238E27FC236}">
                <a16:creationId xmlns:a16="http://schemas.microsoft.com/office/drawing/2014/main" id="{0AC06DFF-5F9C-8FAA-0E55-F9AB1ADBD6B3}"/>
              </a:ext>
            </a:extLst>
          </p:cNvPr>
          <p:cNvSpPr/>
          <p:nvPr/>
        </p:nvSpPr>
        <p:spPr>
          <a:xfrm>
            <a:off x="1052787" y="5335273"/>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11" name="Text 4">
            <a:extLst>
              <a:ext uri="{FF2B5EF4-FFF2-40B4-BE49-F238E27FC236}">
                <a16:creationId xmlns:a16="http://schemas.microsoft.com/office/drawing/2014/main" id="{2FB706CC-A10E-14E7-6B9C-44C442ED04F3}"/>
              </a:ext>
            </a:extLst>
          </p:cNvPr>
          <p:cNvSpPr/>
          <p:nvPr/>
        </p:nvSpPr>
        <p:spPr>
          <a:xfrm>
            <a:off x="1188876" y="5380636"/>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ea typeface="Prompt" pitchFamily="34" charset="-122"/>
                <a:cs typeface="Prompt" pitchFamily="34" charset="-120"/>
              </a:rPr>
              <a:t>1</a:t>
            </a:r>
            <a:endParaRPr lang="en-US" sz="1633" dirty="0"/>
          </a:p>
        </p:txBody>
      </p:sp>
      <p:sp>
        <p:nvSpPr>
          <p:cNvPr id="12" name="Shape 3">
            <a:extLst>
              <a:ext uri="{FF2B5EF4-FFF2-40B4-BE49-F238E27FC236}">
                <a16:creationId xmlns:a16="http://schemas.microsoft.com/office/drawing/2014/main" id="{C55AF60A-8D26-515C-6EDE-E77804AC2D57}"/>
              </a:ext>
            </a:extLst>
          </p:cNvPr>
          <p:cNvSpPr/>
          <p:nvPr/>
        </p:nvSpPr>
        <p:spPr>
          <a:xfrm>
            <a:off x="5495499" y="5322536"/>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13" name="Text 4">
            <a:extLst>
              <a:ext uri="{FF2B5EF4-FFF2-40B4-BE49-F238E27FC236}">
                <a16:creationId xmlns:a16="http://schemas.microsoft.com/office/drawing/2014/main" id="{E168056F-AD5D-811B-53F3-35F1AC9EC737}"/>
              </a:ext>
            </a:extLst>
          </p:cNvPr>
          <p:cNvSpPr/>
          <p:nvPr/>
        </p:nvSpPr>
        <p:spPr>
          <a:xfrm>
            <a:off x="5631588" y="5367899"/>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cs typeface="Prompt" pitchFamily="34" charset="-120"/>
              </a:rPr>
              <a:t>2</a:t>
            </a:r>
            <a:endParaRPr lang="en-US" sz="1633" dirty="0"/>
          </a:p>
        </p:txBody>
      </p:sp>
      <p:sp>
        <p:nvSpPr>
          <p:cNvPr id="14" name="Shape 3">
            <a:extLst>
              <a:ext uri="{FF2B5EF4-FFF2-40B4-BE49-F238E27FC236}">
                <a16:creationId xmlns:a16="http://schemas.microsoft.com/office/drawing/2014/main" id="{A2B40B1C-293D-D935-EDD8-59BFD3D21EE9}"/>
              </a:ext>
            </a:extLst>
          </p:cNvPr>
          <p:cNvSpPr/>
          <p:nvPr/>
        </p:nvSpPr>
        <p:spPr>
          <a:xfrm>
            <a:off x="10071918" y="5339339"/>
            <a:ext cx="349925" cy="371594"/>
          </a:xfrm>
          <a:prstGeom prst="roundRect">
            <a:avLst>
              <a:gd name="adj" fmla="val 20002"/>
            </a:avLst>
          </a:prstGeom>
          <a:solidFill>
            <a:srgbClr val="542C49"/>
          </a:solidFill>
          <a:ln w="7620">
            <a:solidFill>
              <a:srgbClr val="6D4562"/>
            </a:solidFill>
            <a:prstDash val="solid"/>
          </a:ln>
        </p:spPr>
        <p:txBody>
          <a:bodyPr/>
          <a:lstStyle/>
          <a:p>
            <a:endParaRPr lang="en-US"/>
          </a:p>
        </p:txBody>
      </p:sp>
      <p:sp>
        <p:nvSpPr>
          <p:cNvPr id="15" name="Text 4">
            <a:extLst>
              <a:ext uri="{FF2B5EF4-FFF2-40B4-BE49-F238E27FC236}">
                <a16:creationId xmlns:a16="http://schemas.microsoft.com/office/drawing/2014/main" id="{AD8E50E7-4F2E-9DF9-02CD-A2E5B65C8CD3}"/>
              </a:ext>
            </a:extLst>
          </p:cNvPr>
          <p:cNvSpPr/>
          <p:nvPr/>
        </p:nvSpPr>
        <p:spPr>
          <a:xfrm>
            <a:off x="10208007" y="5384702"/>
            <a:ext cx="77629" cy="259199"/>
          </a:xfrm>
          <a:prstGeom prst="rect">
            <a:avLst/>
          </a:prstGeom>
          <a:noFill/>
          <a:ln/>
        </p:spPr>
        <p:txBody>
          <a:bodyPr wrap="none" rtlCol="0" anchor="t"/>
          <a:lstStyle/>
          <a:p>
            <a:pPr marL="0" indent="0" algn="ctr">
              <a:lnSpc>
                <a:spcPts val="2041"/>
              </a:lnSpc>
              <a:buNone/>
            </a:pPr>
            <a:r>
              <a:rPr lang="en-US" sz="1633" dirty="0">
                <a:solidFill>
                  <a:srgbClr val="DAD8E9"/>
                </a:solidFill>
                <a:latin typeface="Prompt" pitchFamily="34" charset="0"/>
                <a:cs typeface="Prompt" pitchFamily="34" charset="-120"/>
              </a:rPr>
              <a:t>3</a:t>
            </a:r>
            <a:endParaRPr lang="en-US" sz="1633" dirty="0"/>
          </a:p>
        </p:txBody>
      </p:sp>
    </p:spTree>
    <p:extLst>
      <p:ext uri="{BB962C8B-B14F-4D97-AF65-F5344CB8AC3E}">
        <p14:creationId xmlns:p14="http://schemas.microsoft.com/office/powerpoint/2010/main" val="308537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US" dirty="0"/>
          </a:p>
        </p:txBody>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1255038"/>
            <a:ext cx="8708350" cy="617101"/>
          </a:xfrm>
          <a:prstGeom prst="rect">
            <a:avLst/>
          </a:prstGeom>
          <a:noFill/>
          <a:ln/>
        </p:spPr>
        <p:txBody>
          <a:bodyPr wrap="non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GNN-based Recommendation Model</a:t>
            </a:r>
            <a:endParaRPr lang="en-US" sz="3888" dirty="0"/>
          </a:p>
        </p:txBody>
      </p:sp>
      <p:sp>
        <p:nvSpPr>
          <p:cNvPr id="6" name="Shape 2"/>
          <p:cNvSpPr/>
          <p:nvPr/>
        </p:nvSpPr>
        <p:spPr>
          <a:xfrm>
            <a:off x="4801910" y="2205395"/>
            <a:ext cx="44410" cy="4769168"/>
          </a:xfrm>
          <a:prstGeom prst="roundRect">
            <a:avLst>
              <a:gd name="adj" fmla="val 225151"/>
            </a:avLst>
          </a:prstGeom>
          <a:solidFill>
            <a:srgbClr val="6D4562"/>
          </a:solidFill>
          <a:ln/>
        </p:spPr>
        <p:txBody>
          <a:bodyPr/>
          <a:lstStyle/>
          <a:p>
            <a:endParaRPr lang="en-US"/>
          </a:p>
        </p:txBody>
      </p:sp>
      <p:sp>
        <p:nvSpPr>
          <p:cNvPr id="7" name="Shape 3"/>
          <p:cNvSpPr/>
          <p:nvPr/>
        </p:nvSpPr>
        <p:spPr>
          <a:xfrm>
            <a:off x="5074027" y="2683014"/>
            <a:ext cx="777597" cy="44410"/>
          </a:xfrm>
          <a:prstGeom prst="roundRect">
            <a:avLst>
              <a:gd name="adj" fmla="val 225151"/>
            </a:avLst>
          </a:prstGeom>
          <a:solidFill>
            <a:srgbClr val="6D4562"/>
          </a:solidFill>
          <a:ln/>
        </p:spPr>
        <p:txBody>
          <a:bodyPr/>
          <a:lstStyle/>
          <a:p>
            <a:endParaRPr lang="en-US"/>
          </a:p>
        </p:txBody>
      </p:sp>
      <p:sp>
        <p:nvSpPr>
          <p:cNvPr id="8" name="Shape 4"/>
          <p:cNvSpPr/>
          <p:nvPr/>
        </p:nvSpPr>
        <p:spPr>
          <a:xfrm>
            <a:off x="4574084" y="2455307"/>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9" name="Text 5"/>
          <p:cNvSpPr/>
          <p:nvPr/>
        </p:nvSpPr>
        <p:spPr>
          <a:xfrm>
            <a:off x="4768632" y="2520077"/>
            <a:ext cx="110847"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1</a:t>
            </a:r>
            <a:endParaRPr lang="en-US" sz="2333" dirty="0"/>
          </a:p>
        </p:txBody>
      </p:sp>
      <p:sp>
        <p:nvSpPr>
          <p:cNvPr id="10" name="Text 6"/>
          <p:cNvSpPr/>
          <p:nvPr/>
        </p:nvSpPr>
        <p:spPr>
          <a:xfrm>
            <a:off x="6046113" y="2427565"/>
            <a:ext cx="2468880"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Data Preprocessing</a:t>
            </a:r>
            <a:endParaRPr lang="en-US" sz="1944" dirty="0"/>
          </a:p>
        </p:txBody>
      </p:sp>
      <p:sp>
        <p:nvSpPr>
          <p:cNvPr id="11" name="Text 7"/>
          <p:cNvSpPr/>
          <p:nvPr/>
        </p:nvSpPr>
        <p:spPr>
          <a:xfrm>
            <a:off x="6046113" y="2869406"/>
            <a:ext cx="7751088" cy="333256"/>
          </a:xfrm>
          <a:prstGeom prst="rect">
            <a:avLst/>
          </a:prstGeom>
          <a:noFill/>
          <a:ln/>
        </p:spPr>
        <p:txBody>
          <a:bodyPr wrap="none" rtlCol="0" anchor="t"/>
          <a:lstStyle/>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Prepare user-item interaction graphs and feature encodings for the GNN model. </a:t>
            </a:r>
          </a:p>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Split into training (80%), validation (10%), and testing (10%) sets. </a:t>
            </a:r>
          </a:p>
        </p:txBody>
      </p:sp>
      <p:sp>
        <p:nvSpPr>
          <p:cNvPr id="12" name="Shape 8"/>
          <p:cNvSpPr/>
          <p:nvPr/>
        </p:nvSpPr>
        <p:spPr>
          <a:xfrm>
            <a:off x="5074027" y="4124623"/>
            <a:ext cx="777597" cy="44410"/>
          </a:xfrm>
          <a:prstGeom prst="roundRect">
            <a:avLst>
              <a:gd name="adj" fmla="val 225151"/>
            </a:avLst>
          </a:prstGeom>
          <a:solidFill>
            <a:srgbClr val="6D4562"/>
          </a:solidFill>
          <a:ln/>
        </p:spPr>
        <p:txBody>
          <a:bodyPr/>
          <a:lstStyle/>
          <a:p>
            <a:endParaRPr lang="en-US"/>
          </a:p>
        </p:txBody>
      </p:sp>
      <p:sp>
        <p:nvSpPr>
          <p:cNvPr id="13" name="Shape 9"/>
          <p:cNvSpPr/>
          <p:nvPr/>
        </p:nvSpPr>
        <p:spPr>
          <a:xfrm>
            <a:off x="4574084" y="3896916"/>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4" name="Text 10"/>
          <p:cNvSpPr/>
          <p:nvPr/>
        </p:nvSpPr>
        <p:spPr>
          <a:xfrm>
            <a:off x="4737318" y="3961686"/>
            <a:ext cx="173355"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2</a:t>
            </a:r>
            <a:endParaRPr lang="en-US" sz="2333" dirty="0"/>
          </a:p>
        </p:txBody>
      </p:sp>
      <p:sp>
        <p:nvSpPr>
          <p:cNvPr id="15" name="Text 11"/>
          <p:cNvSpPr/>
          <p:nvPr/>
        </p:nvSpPr>
        <p:spPr>
          <a:xfrm>
            <a:off x="6046113" y="3869174"/>
            <a:ext cx="2468880"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Model Architecture</a:t>
            </a:r>
            <a:endParaRPr lang="en-US" sz="1944" dirty="0"/>
          </a:p>
        </p:txBody>
      </p:sp>
      <p:sp>
        <p:nvSpPr>
          <p:cNvPr id="16" name="Text 12"/>
          <p:cNvSpPr/>
          <p:nvPr/>
        </p:nvSpPr>
        <p:spPr>
          <a:xfrm>
            <a:off x="6046113" y="4311015"/>
            <a:ext cx="7751088" cy="666512"/>
          </a:xfrm>
          <a:prstGeom prst="rect">
            <a:avLst/>
          </a:prstGeom>
          <a:noFill/>
          <a:ln/>
        </p:spPr>
        <p:txBody>
          <a:bodyPr wrap="square" rtlCol="0" anchor="t"/>
          <a:lstStyle/>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Implement a GNN with PyG model using PyTorch's GraphSAGE layers to capture user-item relationships and learn node embeddings.</a:t>
            </a:r>
            <a:endParaRPr lang="en-US" sz="1750" dirty="0"/>
          </a:p>
        </p:txBody>
      </p:sp>
      <p:sp>
        <p:nvSpPr>
          <p:cNvPr id="17" name="Shape 13"/>
          <p:cNvSpPr/>
          <p:nvPr/>
        </p:nvSpPr>
        <p:spPr>
          <a:xfrm>
            <a:off x="5074027" y="5899487"/>
            <a:ext cx="777597" cy="44410"/>
          </a:xfrm>
          <a:prstGeom prst="roundRect">
            <a:avLst>
              <a:gd name="adj" fmla="val 225151"/>
            </a:avLst>
          </a:prstGeom>
          <a:solidFill>
            <a:srgbClr val="6D4562"/>
          </a:solidFill>
          <a:ln/>
        </p:spPr>
        <p:txBody>
          <a:bodyPr/>
          <a:lstStyle/>
          <a:p>
            <a:endParaRPr lang="en-US"/>
          </a:p>
        </p:txBody>
      </p:sp>
      <p:sp>
        <p:nvSpPr>
          <p:cNvPr id="18" name="Shape 14"/>
          <p:cNvSpPr/>
          <p:nvPr/>
        </p:nvSpPr>
        <p:spPr>
          <a:xfrm>
            <a:off x="4574084" y="5671780"/>
            <a:ext cx="499943" cy="499943"/>
          </a:xfrm>
          <a:prstGeom prst="roundRect">
            <a:avLst>
              <a:gd name="adj" fmla="val 20000"/>
            </a:avLst>
          </a:prstGeom>
          <a:solidFill>
            <a:srgbClr val="542C49"/>
          </a:solidFill>
          <a:ln w="7620">
            <a:solidFill>
              <a:srgbClr val="6D4562"/>
            </a:solidFill>
            <a:prstDash val="solid"/>
          </a:ln>
        </p:spPr>
        <p:txBody>
          <a:bodyPr/>
          <a:lstStyle/>
          <a:p>
            <a:endParaRPr lang="en-US"/>
          </a:p>
        </p:txBody>
      </p:sp>
      <p:sp>
        <p:nvSpPr>
          <p:cNvPr id="19" name="Text 15"/>
          <p:cNvSpPr/>
          <p:nvPr/>
        </p:nvSpPr>
        <p:spPr>
          <a:xfrm>
            <a:off x="4738033" y="5736550"/>
            <a:ext cx="171926" cy="370284"/>
          </a:xfrm>
          <a:prstGeom prst="rect">
            <a:avLst/>
          </a:prstGeom>
          <a:noFill/>
          <a:ln/>
        </p:spPr>
        <p:txBody>
          <a:bodyPr wrap="none" rtlCol="0" anchor="t"/>
          <a:lstStyle/>
          <a:p>
            <a:pPr marL="0" indent="0" algn="ctr">
              <a:lnSpc>
                <a:spcPts val="2916"/>
              </a:lnSpc>
              <a:buNone/>
            </a:pPr>
            <a:r>
              <a:rPr lang="en-US" sz="2333" dirty="0">
                <a:solidFill>
                  <a:srgbClr val="DAD8E9"/>
                </a:solidFill>
                <a:latin typeface="Prompt" pitchFamily="34" charset="0"/>
                <a:ea typeface="Prompt" pitchFamily="34" charset="-122"/>
                <a:cs typeface="Prompt" pitchFamily="34" charset="-120"/>
              </a:rPr>
              <a:t>3</a:t>
            </a:r>
            <a:endParaRPr lang="en-US" sz="2333" dirty="0"/>
          </a:p>
        </p:txBody>
      </p:sp>
      <p:sp>
        <p:nvSpPr>
          <p:cNvPr id="20" name="Text 16"/>
          <p:cNvSpPr/>
          <p:nvPr/>
        </p:nvSpPr>
        <p:spPr>
          <a:xfrm>
            <a:off x="6046113" y="5644039"/>
            <a:ext cx="2785110"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Training and Validation</a:t>
            </a:r>
            <a:endParaRPr lang="en-US" sz="1944" dirty="0"/>
          </a:p>
        </p:txBody>
      </p:sp>
      <p:sp>
        <p:nvSpPr>
          <p:cNvPr id="21" name="Text 17"/>
          <p:cNvSpPr/>
          <p:nvPr/>
        </p:nvSpPr>
        <p:spPr>
          <a:xfrm>
            <a:off x="6046113" y="6085880"/>
            <a:ext cx="7751088" cy="666512"/>
          </a:xfrm>
          <a:prstGeom prst="rect">
            <a:avLst/>
          </a:prstGeom>
          <a:noFill/>
          <a:ln/>
        </p:spPr>
        <p:txBody>
          <a:bodyPr wrap="square" rtlCol="0" anchor="t"/>
          <a:lstStyle/>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Train the GNN model on the MovieLens dataset, using appropriate loss functions and optimization techniques. Validate the model's performance during training.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62367"/>
            <a:ext cx="14630400" cy="8229600"/>
          </a:xfrm>
          <a:prstGeom prst="rect">
            <a:avLst/>
          </a:prstGeom>
          <a:solidFill>
            <a:srgbClr val="0D0A2C">
              <a:alpha val="75000"/>
            </a:srgbClr>
          </a:solidFill>
          <a:ln/>
        </p:spPr>
        <p:txBody>
          <a:bodyPr/>
          <a:lstStyle/>
          <a:p>
            <a:endParaRPr lang="en-US"/>
          </a:p>
        </p:txBody>
      </p:sp>
      <p:sp>
        <p:nvSpPr>
          <p:cNvPr id="5" name="Text 1"/>
          <p:cNvSpPr/>
          <p:nvPr/>
        </p:nvSpPr>
        <p:spPr>
          <a:xfrm>
            <a:off x="833199" y="825222"/>
            <a:ext cx="6131362"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Data Splitting Process</a:t>
            </a:r>
            <a:endParaRPr lang="en-US" sz="4374" dirty="0"/>
          </a:p>
        </p:txBody>
      </p:sp>
      <p:sp>
        <p:nvSpPr>
          <p:cNvPr id="6" name="Shape 2"/>
          <p:cNvSpPr/>
          <p:nvPr/>
        </p:nvSpPr>
        <p:spPr>
          <a:xfrm>
            <a:off x="1144310" y="1852851"/>
            <a:ext cx="44410" cy="5551408"/>
          </a:xfrm>
          <a:prstGeom prst="roundRect">
            <a:avLst>
              <a:gd name="adj" fmla="val 225151"/>
            </a:avLst>
          </a:prstGeom>
          <a:solidFill>
            <a:srgbClr val="552C86"/>
          </a:solidFill>
          <a:ln/>
        </p:spPr>
        <p:txBody>
          <a:bodyPr/>
          <a:lstStyle/>
          <a:p>
            <a:endParaRPr lang="en-US"/>
          </a:p>
        </p:txBody>
      </p:sp>
      <p:sp>
        <p:nvSpPr>
          <p:cNvPr id="7" name="Shape 3"/>
          <p:cNvSpPr/>
          <p:nvPr/>
        </p:nvSpPr>
        <p:spPr>
          <a:xfrm>
            <a:off x="1416427" y="2330470"/>
            <a:ext cx="777597" cy="44410"/>
          </a:xfrm>
          <a:prstGeom prst="roundRect">
            <a:avLst>
              <a:gd name="adj" fmla="val 225151"/>
            </a:avLst>
          </a:prstGeom>
          <a:solidFill>
            <a:srgbClr val="552C86"/>
          </a:solidFill>
          <a:ln/>
        </p:spPr>
        <p:txBody>
          <a:bodyPr/>
          <a:lstStyle/>
          <a:p>
            <a:endParaRPr lang="en-US"/>
          </a:p>
        </p:txBody>
      </p:sp>
      <p:sp>
        <p:nvSpPr>
          <p:cNvPr id="8" name="Shape 4"/>
          <p:cNvSpPr/>
          <p:nvPr/>
        </p:nvSpPr>
        <p:spPr>
          <a:xfrm>
            <a:off x="916484" y="2102763"/>
            <a:ext cx="499943" cy="499943"/>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9" name="Text 5"/>
          <p:cNvSpPr/>
          <p:nvPr/>
        </p:nvSpPr>
        <p:spPr>
          <a:xfrm>
            <a:off x="1106269" y="2144435"/>
            <a:ext cx="120372"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10" name="Text 6"/>
          <p:cNvSpPr/>
          <p:nvPr/>
        </p:nvSpPr>
        <p:spPr>
          <a:xfrm>
            <a:off x="2388513" y="2075021"/>
            <a:ext cx="2777490"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RandomLinkSplit</a:t>
            </a:r>
            <a:endParaRPr lang="en-US" sz="2187" dirty="0"/>
          </a:p>
        </p:txBody>
      </p:sp>
      <p:sp>
        <p:nvSpPr>
          <p:cNvPr id="11" name="Text 7"/>
          <p:cNvSpPr/>
          <p:nvPr/>
        </p:nvSpPr>
        <p:spPr>
          <a:xfrm>
            <a:off x="2388513" y="2555438"/>
            <a:ext cx="7751088" cy="999768"/>
          </a:xfrm>
          <a:prstGeom prst="rect">
            <a:avLst/>
          </a:prstGeom>
          <a:noFill/>
          <a:ln/>
        </p:spPr>
        <p:txBody>
          <a:bodyPr wrap="square" rtlCol="0" anchor="t"/>
          <a:lstStyle/>
          <a:p>
            <a:pPr marL="0" indent="0" algn="l">
              <a:lnSpc>
                <a:spcPts val="2624"/>
              </a:lnSpc>
              <a:buNone/>
            </a:pPr>
            <a:r>
              <a:rPr lang="en-US" sz="1750" dirty="0">
                <a:solidFill>
                  <a:srgbClr val="DCD7E5"/>
                </a:solidFill>
                <a:latin typeface="Heebo" pitchFamily="34" charset="0"/>
                <a:ea typeface="Heebo" pitchFamily="34" charset="-122"/>
                <a:cs typeface="Heebo" pitchFamily="34" charset="-120"/>
              </a:rPr>
              <a:t>We use the RandomLinkSplit algorithm to divide the dataset into training, validation, and testing sets. This ensures that the splits are representative of the overall data distribution.</a:t>
            </a:r>
            <a:endParaRPr lang="en-US" sz="1750" dirty="0"/>
          </a:p>
        </p:txBody>
      </p:sp>
      <p:sp>
        <p:nvSpPr>
          <p:cNvPr id="12" name="Shape 8"/>
          <p:cNvSpPr/>
          <p:nvPr/>
        </p:nvSpPr>
        <p:spPr>
          <a:xfrm>
            <a:off x="1416427" y="4477167"/>
            <a:ext cx="777597" cy="44410"/>
          </a:xfrm>
          <a:prstGeom prst="roundRect">
            <a:avLst>
              <a:gd name="adj" fmla="val 225151"/>
            </a:avLst>
          </a:prstGeom>
          <a:solidFill>
            <a:srgbClr val="552C86"/>
          </a:solidFill>
          <a:ln/>
        </p:spPr>
        <p:txBody>
          <a:bodyPr/>
          <a:lstStyle/>
          <a:p>
            <a:endParaRPr lang="en-US"/>
          </a:p>
        </p:txBody>
      </p:sp>
      <p:sp>
        <p:nvSpPr>
          <p:cNvPr id="13" name="Shape 9"/>
          <p:cNvSpPr/>
          <p:nvPr/>
        </p:nvSpPr>
        <p:spPr>
          <a:xfrm>
            <a:off x="916484" y="4249460"/>
            <a:ext cx="499943" cy="499943"/>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14" name="Text 10"/>
          <p:cNvSpPr/>
          <p:nvPr/>
        </p:nvSpPr>
        <p:spPr>
          <a:xfrm>
            <a:off x="1071741" y="4291132"/>
            <a:ext cx="189309"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5" name="Text 11"/>
          <p:cNvSpPr/>
          <p:nvPr/>
        </p:nvSpPr>
        <p:spPr>
          <a:xfrm>
            <a:off x="2388513" y="4221718"/>
            <a:ext cx="2777490"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Training Edges</a:t>
            </a:r>
            <a:endParaRPr lang="en-US" sz="2187" dirty="0"/>
          </a:p>
        </p:txBody>
      </p:sp>
      <p:sp>
        <p:nvSpPr>
          <p:cNvPr id="16" name="Text 12"/>
          <p:cNvSpPr/>
          <p:nvPr/>
        </p:nvSpPr>
        <p:spPr>
          <a:xfrm>
            <a:off x="2388513" y="4702135"/>
            <a:ext cx="7751088" cy="666512"/>
          </a:xfrm>
          <a:prstGeom prst="rect">
            <a:avLst/>
          </a:prstGeom>
          <a:noFill/>
          <a:ln/>
        </p:spPr>
        <p:txBody>
          <a:bodyPr wrap="square" rtlCol="0" anchor="t"/>
          <a:lstStyle/>
          <a:p>
            <a:pPr marL="0" indent="0" algn="l">
              <a:lnSpc>
                <a:spcPts val="2624"/>
              </a:lnSpc>
              <a:buNone/>
            </a:pPr>
            <a:r>
              <a:rPr lang="en-US" sz="1750" dirty="0">
                <a:solidFill>
                  <a:srgbClr val="DCD7E5"/>
                </a:solidFill>
                <a:latin typeface="Heebo" pitchFamily="34" charset="0"/>
                <a:ea typeface="Heebo" pitchFamily="34" charset="-122"/>
                <a:cs typeface="Heebo" pitchFamily="34" charset="-120"/>
              </a:rPr>
              <a:t>70% of the edges are used for message passing during the GNN training, while the remaining 30% are used for supervision and rating prediction.</a:t>
            </a:r>
            <a:endParaRPr lang="en-US" sz="1750" dirty="0"/>
          </a:p>
        </p:txBody>
      </p:sp>
      <p:sp>
        <p:nvSpPr>
          <p:cNvPr id="17" name="Shape 13"/>
          <p:cNvSpPr/>
          <p:nvPr/>
        </p:nvSpPr>
        <p:spPr>
          <a:xfrm>
            <a:off x="1416427" y="6290608"/>
            <a:ext cx="777597" cy="44410"/>
          </a:xfrm>
          <a:prstGeom prst="roundRect">
            <a:avLst>
              <a:gd name="adj" fmla="val 225151"/>
            </a:avLst>
          </a:prstGeom>
          <a:solidFill>
            <a:srgbClr val="552C86"/>
          </a:solidFill>
          <a:ln/>
        </p:spPr>
        <p:txBody>
          <a:bodyPr/>
          <a:lstStyle/>
          <a:p>
            <a:endParaRPr lang="en-US"/>
          </a:p>
        </p:txBody>
      </p:sp>
      <p:sp>
        <p:nvSpPr>
          <p:cNvPr id="18" name="Shape 14"/>
          <p:cNvSpPr/>
          <p:nvPr/>
        </p:nvSpPr>
        <p:spPr>
          <a:xfrm>
            <a:off x="916484" y="6062901"/>
            <a:ext cx="499943" cy="499943"/>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19" name="Text 15"/>
          <p:cNvSpPr/>
          <p:nvPr/>
        </p:nvSpPr>
        <p:spPr>
          <a:xfrm>
            <a:off x="1072455" y="6104573"/>
            <a:ext cx="1880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20" name="Text 16"/>
          <p:cNvSpPr/>
          <p:nvPr/>
        </p:nvSpPr>
        <p:spPr>
          <a:xfrm>
            <a:off x="2388513" y="6035159"/>
            <a:ext cx="3090862"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Validation and Testing</a:t>
            </a:r>
            <a:endParaRPr lang="en-US" sz="2187" dirty="0"/>
          </a:p>
        </p:txBody>
      </p:sp>
      <p:sp>
        <p:nvSpPr>
          <p:cNvPr id="21" name="Text 17"/>
          <p:cNvSpPr/>
          <p:nvPr/>
        </p:nvSpPr>
        <p:spPr>
          <a:xfrm>
            <a:off x="2388513" y="6515576"/>
            <a:ext cx="7751088" cy="666512"/>
          </a:xfrm>
          <a:prstGeom prst="rect">
            <a:avLst/>
          </a:prstGeom>
          <a:noFill/>
          <a:ln/>
        </p:spPr>
        <p:txBody>
          <a:bodyPr wrap="square" rtlCol="0" anchor="t"/>
          <a:lstStyle/>
          <a:p>
            <a:pPr marL="0" indent="0" algn="l">
              <a:lnSpc>
                <a:spcPts val="2624"/>
              </a:lnSpc>
              <a:buNone/>
            </a:pPr>
            <a:r>
              <a:rPr lang="en-US" sz="1750" dirty="0">
                <a:solidFill>
                  <a:srgbClr val="DCD7E5"/>
                </a:solidFill>
                <a:latin typeface="Heebo" pitchFamily="34" charset="0"/>
                <a:ea typeface="Heebo" pitchFamily="34" charset="-122"/>
                <a:cs typeface="Heebo" pitchFamily="34" charset="-120"/>
              </a:rPr>
              <a:t>The validation and testing sets each contain 10% of the edges, allowing us to monitor the model's performance and generalization during training.</a:t>
            </a:r>
            <a:endParaRPr lang="en-US" sz="1750" dirty="0"/>
          </a:p>
        </p:txBody>
      </p:sp>
      <p:pic>
        <p:nvPicPr>
          <p:cNvPr id="23" name="Image 1" descr="preencoded.png">
            <a:extLst>
              <a:ext uri="{FF2B5EF4-FFF2-40B4-BE49-F238E27FC236}">
                <a16:creationId xmlns:a16="http://schemas.microsoft.com/office/drawing/2014/main" id="{2432489F-4054-2F54-15B7-80652882D55D}"/>
              </a:ext>
            </a:extLst>
          </p:cNvPr>
          <p:cNvPicPr>
            <a:picLocks noChangeAspect="1"/>
          </p:cNvPicPr>
          <p:nvPr/>
        </p:nvPicPr>
        <p:blipFill>
          <a:blip r:embed="rId4"/>
          <a:stretch>
            <a:fillRect/>
          </a:stretch>
        </p:blipFill>
        <p:spPr>
          <a:xfrm>
            <a:off x="10972800" y="0"/>
            <a:ext cx="36576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0836" y="0"/>
            <a:ext cx="14630400" cy="8229600"/>
          </a:xfrm>
          <a:prstGeom prst="rect">
            <a:avLst/>
          </a:prstGeom>
          <a:solidFill>
            <a:srgbClr val="0D0A2C">
              <a:alpha val="75000"/>
            </a:srgbClr>
          </a:solidFill>
          <a:ln/>
        </p:spPr>
        <p:txBody>
          <a:bodyPr/>
          <a:lstStyle/>
          <a:p>
            <a:endParaRPr lang="en-US"/>
          </a:p>
        </p:txBody>
      </p:sp>
      <p:sp>
        <p:nvSpPr>
          <p:cNvPr id="5" name="Text 1"/>
          <p:cNvSpPr/>
          <p:nvPr/>
        </p:nvSpPr>
        <p:spPr>
          <a:xfrm>
            <a:off x="1254323" y="1295291"/>
            <a:ext cx="7548801"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Handling Imbalanced Data</a:t>
            </a:r>
            <a:endParaRPr lang="en-US" sz="4374" dirty="0"/>
          </a:p>
        </p:txBody>
      </p:sp>
      <p:sp>
        <p:nvSpPr>
          <p:cNvPr id="6" name="Shape 2"/>
          <p:cNvSpPr/>
          <p:nvPr/>
        </p:nvSpPr>
        <p:spPr>
          <a:xfrm>
            <a:off x="4662541" y="2798196"/>
            <a:ext cx="4542115" cy="3272790"/>
          </a:xfrm>
          <a:prstGeom prst="roundRect">
            <a:avLst>
              <a:gd name="adj" fmla="val 3055"/>
            </a:avLst>
          </a:prstGeom>
          <a:solidFill>
            <a:srgbClr val="3C136D"/>
          </a:solidFill>
          <a:ln w="7620">
            <a:solidFill>
              <a:srgbClr val="552C86"/>
            </a:solidFill>
            <a:prstDash val="solid"/>
          </a:ln>
        </p:spPr>
        <p:txBody>
          <a:bodyPr/>
          <a:lstStyle/>
          <a:p>
            <a:endParaRPr lang="en-US"/>
          </a:p>
        </p:txBody>
      </p:sp>
      <p:sp>
        <p:nvSpPr>
          <p:cNvPr id="7" name="Text 3"/>
          <p:cNvSpPr/>
          <p:nvPr/>
        </p:nvSpPr>
        <p:spPr>
          <a:xfrm>
            <a:off x="4892332" y="3027986"/>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Weighted MSE Loss</a:t>
            </a:r>
            <a:endParaRPr lang="en-US" sz="2187" dirty="0"/>
          </a:p>
        </p:txBody>
      </p:sp>
      <p:sp>
        <p:nvSpPr>
          <p:cNvPr id="8" name="Text 4"/>
          <p:cNvSpPr/>
          <p:nvPr/>
        </p:nvSpPr>
        <p:spPr>
          <a:xfrm>
            <a:off x="4892332" y="3508404"/>
            <a:ext cx="4082534" cy="2332792"/>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To address the imbalance in the ratings distribution, we use a weighted Mean Squared Error (MSE) loss function. The weights are computed based on the frequency of each rating in the training set, ensuring that the model pays more attention to underrepresented ratings.</a:t>
            </a:r>
            <a:endParaRPr lang="en-US" sz="1750" dirty="0"/>
          </a:p>
        </p:txBody>
      </p:sp>
      <p:sp>
        <p:nvSpPr>
          <p:cNvPr id="9" name="Shape 5"/>
          <p:cNvSpPr/>
          <p:nvPr/>
        </p:nvSpPr>
        <p:spPr>
          <a:xfrm>
            <a:off x="9426827" y="2798196"/>
            <a:ext cx="4542115" cy="3272790"/>
          </a:xfrm>
          <a:prstGeom prst="roundRect">
            <a:avLst>
              <a:gd name="adj" fmla="val 3055"/>
            </a:avLst>
          </a:prstGeom>
          <a:solidFill>
            <a:srgbClr val="3C136D"/>
          </a:solidFill>
          <a:ln w="7620">
            <a:solidFill>
              <a:srgbClr val="552C86"/>
            </a:solidFill>
            <a:prstDash val="solid"/>
          </a:ln>
        </p:spPr>
        <p:txBody>
          <a:bodyPr/>
          <a:lstStyle/>
          <a:p>
            <a:endParaRPr lang="en-US"/>
          </a:p>
        </p:txBody>
      </p:sp>
      <p:sp>
        <p:nvSpPr>
          <p:cNvPr id="10" name="Text 6"/>
          <p:cNvSpPr/>
          <p:nvPr/>
        </p:nvSpPr>
        <p:spPr>
          <a:xfrm>
            <a:off x="9656618" y="3027986"/>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Negative Sampling</a:t>
            </a:r>
            <a:endParaRPr lang="en-US" sz="2187" dirty="0"/>
          </a:p>
        </p:txBody>
      </p:sp>
      <p:sp>
        <p:nvSpPr>
          <p:cNvPr id="11" name="Text 7"/>
          <p:cNvSpPr/>
          <p:nvPr/>
        </p:nvSpPr>
        <p:spPr>
          <a:xfrm>
            <a:off x="9656618" y="3508404"/>
            <a:ext cx="4082534" cy="2332792"/>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During training, we generate negative edges (user-item pairs with no interaction) on-the-fly using a 2:1 ratio of negative to positive edges. This helps the model learn to distinguish between relevant and irrelevant user-item interactions.</a:t>
            </a:r>
            <a:endParaRPr lang="en-US" sz="1750" dirty="0"/>
          </a:p>
        </p:txBody>
      </p:sp>
      <p:sp>
        <p:nvSpPr>
          <p:cNvPr id="14" name="Text 5">
            <a:extLst>
              <a:ext uri="{FF2B5EF4-FFF2-40B4-BE49-F238E27FC236}">
                <a16:creationId xmlns:a16="http://schemas.microsoft.com/office/drawing/2014/main" id="{60548534-85BB-7E9F-7EA3-071C8C8E552A}"/>
              </a:ext>
            </a:extLst>
          </p:cNvPr>
          <p:cNvSpPr/>
          <p:nvPr/>
        </p:nvSpPr>
        <p:spPr>
          <a:xfrm>
            <a:off x="1289446" y="2589556"/>
            <a:ext cx="2647950" cy="694373"/>
          </a:xfrm>
          <a:prstGeom prst="rect">
            <a:avLst/>
          </a:prstGeom>
          <a:noFill/>
          <a:ln/>
        </p:spPr>
        <p:txBody>
          <a:bodyPr wrap="squar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Recognizing the Challenge</a:t>
            </a:r>
            <a:endParaRPr lang="en-US" sz="2187" dirty="0"/>
          </a:p>
        </p:txBody>
      </p:sp>
      <p:sp>
        <p:nvSpPr>
          <p:cNvPr id="15" name="Text 6">
            <a:extLst>
              <a:ext uri="{FF2B5EF4-FFF2-40B4-BE49-F238E27FC236}">
                <a16:creationId xmlns:a16="http://schemas.microsoft.com/office/drawing/2014/main" id="{1C6BC999-71B8-D082-F567-E03D7F8A142F}"/>
              </a:ext>
            </a:extLst>
          </p:cNvPr>
          <p:cNvSpPr/>
          <p:nvPr/>
        </p:nvSpPr>
        <p:spPr>
          <a:xfrm>
            <a:off x="1289446" y="3417160"/>
            <a:ext cx="2647950" cy="3332559"/>
          </a:xfrm>
          <a:prstGeom prst="rect">
            <a:avLst/>
          </a:prstGeom>
          <a:noFill/>
          <a:ln/>
        </p:spPr>
        <p:txBody>
          <a:bodyPr wrap="square" rtlCol="0" anchor="t"/>
          <a:lstStyle/>
          <a:p>
            <a:pPr marL="0" indent="0">
              <a:lnSpc>
                <a:spcPts val="2624"/>
              </a:lnSpc>
              <a:buNone/>
            </a:pPr>
            <a:r>
              <a:rPr lang="en-US" sz="1750" dirty="0">
                <a:solidFill>
                  <a:srgbClr val="DCD7E5"/>
                </a:solidFill>
                <a:latin typeface="Heebo" pitchFamily="34" charset="0"/>
                <a:ea typeface="Heebo" pitchFamily="34" charset="-122"/>
                <a:cs typeface="Heebo" pitchFamily="34" charset="-120"/>
              </a:rPr>
              <a:t>The dataset exhibits a significant imbalance, with many ratings of 3 and 4, and fewer ratings of 0 and 1. This skewed distribution can lead to biased model performance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0836" y="0"/>
            <a:ext cx="14630400" cy="8229600"/>
          </a:xfrm>
          <a:prstGeom prst="rect">
            <a:avLst/>
          </a:prstGeom>
          <a:solidFill>
            <a:srgbClr val="0D0A2C">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1040725" y="941189"/>
            <a:ext cx="8891349" cy="1169670"/>
          </a:xfrm>
          <a:prstGeom prst="rect">
            <a:avLst/>
          </a:prstGeom>
          <a:noFill/>
          <a:ln/>
        </p:spPr>
        <p:txBody>
          <a:bodyPr wrap="square" rtlCol="0" anchor="t"/>
          <a:lstStyle/>
          <a:p>
            <a:pPr marL="0" indent="0">
              <a:lnSpc>
                <a:spcPts val="4606"/>
              </a:lnSpc>
              <a:buNone/>
            </a:pPr>
            <a:r>
              <a:rPr lang="en-US" sz="3685" dirty="0">
                <a:solidFill>
                  <a:srgbClr val="F2F0F4"/>
                </a:solidFill>
                <a:latin typeface="Montserrat" pitchFamily="34" charset="0"/>
                <a:ea typeface="Montserrat" pitchFamily="34" charset="-122"/>
                <a:cs typeface="Montserrat" pitchFamily="34" charset="-120"/>
              </a:rPr>
              <a:t>Model Architecture: Capturing User-Movie Relationships</a:t>
            </a:r>
            <a:endParaRPr lang="en-US" sz="3685" dirty="0"/>
          </a:p>
        </p:txBody>
      </p:sp>
      <p:sp>
        <p:nvSpPr>
          <p:cNvPr id="6" name="Shape 2"/>
          <p:cNvSpPr/>
          <p:nvPr/>
        </p:nvSpPr>
        <p:spPr>
          <a:xfrm>
            <a:off x="1040725" y="2672358"/>
            <a:ext cx="8891349" cy="37386"/>
          </a:xfrm>
          <a:prstGeom prst="roundRect">
            <a:avLst>
              <a:gd name="adj" fmla="val 225311"/>
            </a:avLst>
          </a:prstGeom>
          <a:solidFill>
            <a:srgbClr val="552C86"/>
          </a:solidFill>
          <a:ln/>
        </p:spPr>
        <p:txBody>
          <a:bodyPr/>
          <a:lstStyle/>
          <a:p>
            <a:endParaRPr lang="en-US"/>
          </a:p>
        </p:txBody>
      </p:sp>
      <p:sp>
        <p:nvSpPr>
          <p:cNvPr id="7" name="Shape 3"/>
          <p:cNvSpPr/>
          <p:nvPr/>
        </p:nvSpPr>
        <p:spPr>
          <a:xfrm>
            <a:off x="2441496" y="2672298"/>
            <a:ext cx="37386" cy="655082"/>
          </a:xfrm>
          <a:prstGeom prst="roundRect">
            <a:avLst>
              <a:gd name="adj" fmla="val 225311"/>
            </a:avLst>
          </a:prstGeom>
          <a:solidFill>
            <a:srgbClr val="552C86"/>
          </a:solidFill>
          <a:ln/>
        </p:spPr>
        <p:txBody>
          <a:bodyPr/>
          <a:lstStyle/>
          <a:p>
            <a:endParaRPr lang="en-US"/>
          </a:p>
        </p:txBody>
      </p:sp>
      <p:sp>
        <p:nvSpPr>
          <p:cNvPr id="8" name="Shape 4"/>
          <p:cNvSpPr/>
          <p:nvPr/>
        </p:nvSpPr>
        <p:spPr>
          <a:xfrm>
            <a:off x="2249686" y="2461796"/>
            <a:ext cx="421124" cy="421124"/>
          </a:xfrm>
          <a:prstGeom prst="roundRect">
            <a:avLst>
              <a:gd name="adj" fmla="val 20002"/>
            </a:avLst>
          </a:prstGeom>
          <a:solidFill>
            <a:srgbClr val="3C136D"/>
          </a:solidFill>
          <a:ln w="7620">
            <a:solidFill>
              <a:srgbClr val="552C86"/>
            </a:solidFill>
            <a:prstDash val="solid"/>
          </a:ln>
        </p:spPr>
        <p:txBody>
          <a:bodyPr/>
          <a:lstStyle/>
          <a:p>
            <a:endParaRPr lang="en-US"/>
          </a:p>
        </p:txBody>
      </p:sp>
      <p:sp>
        <p:nvSpPr>
          <p:cNvPr id="9" name="Text 5"/>
          <p:cNvSpPr/>
          <p:nvPr/>
        </p:nvSpPr>
        <p:spPr>
          <a:xfrm>
            <a:off x="2409587" y="2496919"/>
            <a:ext cx="101322" cy="350877"/>
          </a:xfrm>
          <a:prstGeom prst="rect">
            <a:avLst/>
          </a:prstGeom>
          <a:noFill/>
          <a:ln/>
        </p:spPr>
        <p:txBody>
          <a:bodyPr wrap="none" rtlCol="0" anchor="t"/>
          <a:lstStyle/>
          <a:p>
            <a:pPr marL="0" indent="0" algn="ctr">
              <a:lnSpc>
                <a:spcPts val="2764"/>
              </a:lnSpc>
              <a:buNone/>
            </a:pPr>
            <a:r>
              <a:rPr lang="en-US" sz="2211" dirty="0">
                <a:solidFill>
                  <a:srgbClr val="DCD7E5"/>
                </a:solidFill>
                <a:latin typeface="Montserrat" pitchFamily="34" charset="0"/>
                <a:ea typeface="Montserrat" pitchFamily="34" charset="-122"/>
                <a:cs typeface="Montserrat" pitchFamily="34" charset="-120"/>
              </a:rPr>
              <a:t>1</a:t>
            </a:r>
            <a:endParaRPr lang="en-US" sz="2211" dirty="0"/>
          </a:p>
        </p:txBody>
      </p:sp>
      <p:sp>
        <p:nvSpPr>
          <p:cNvPr id="10" name="Text 6"/>
          <p:cNvSpPr/>
          <p:nvPr/>
        </p:nvSpPr>
        <p:spPr>
          <a:xfrm>
            <a:off x="1290280" y="3514606"/>
            <a:ext cx="2339816" cy="292418"/>
          </a:xfrm>
          <a:prstGeom prst="rect">
            <a:avLst/>
          </a:prstGeom>
          <a:noFill/>
          <a:ln/>
        </p:spPr>
        <p:txBody>
          <a:bodyPr wrap="none" rtlCol="0" anchor="t"/>
          <a:lstStyle/>
          <a:p>
            <a:pPr marL="0" indent="0" algn="ctr">
              <a:lnSpc>
                <a:spcPts val="2303"/>
              </a:lnSpc>
              <a:buNone/>
            </a:pPr>
            <a:r>
              <a:rPr lang="en-US" sz="1842" dirty="0">
                <a:solidFill>
                  <a:srgbClr val="DCD7E5"/>
                </a:solidFill>
                <a:latin typeface="Montserrat" pitchFamily="34" charset="0"/>
                <a:ea typeface="Montserrat" pitchFamily="34" charset="-122"/>
                <a:cs typeface="Montserrat" pitchFamily="34" charset="-120"/>
              </a:rPr>
              <a:t>GNN Encoder</a:t>
            </a:r>
            <a:endParaRPr lang="en-US" sz="1842" dirty="0"/>
          </a:p>
        </p:txBody>
      </p:sp>
      <p:sp>
        <p:nvSpPr>
          <p:cNvPr id="11" name="Text 7"/>
          <p:cNvSpPr/>
          <p:nvPr/>
        </p:nvSpPr>
        <p:spPr>
          <a:xfrm>
            <a:off x="1121866" y="3917762"/>
            <a:ext cx="2778085" cy="3368993"/>
          </a:xfrm>
          <a:prstGeom prst="rect">
            <a:avLst/>
          </a:prstGeom>
          <a:noFill/>
          <a:ln/>
        </p:spPr>
        <p:txBody>
          <a:bodyPr wrap="square" rtlCol="0" anchor="t"/>
          <a:lstStyle/>
          <a:p>
            <a:pPr marL="0" indent="0">
              <a:lnSpc>
                <a:spcPts val="2211"/>
              </a:lnSpc>
              <a:buNone/>
            </a:pPr>
            <a:r>
              <a:rPr lang="en-US" sz="1474" dirty="0">
                <a:solidFill>
                  <a:srgbClr val="DCD7E5"/>
                </a:solidFill>
                <a:latin typeface="Heebo" pitchFamily="34" charset="0"/>
                <a:ea typeface="Heebo" pitchFamily="34" charset="-122"/>
                <a:cs typeface="Heebo" pitchFamily="34" charset="-120"/>
              </a:rPr>
              <a:t>The core of the model is the GNN encoder, which leverages SAGEConv layers to effectively capture the relationships between users and movies. By propagating information through the user-movie interaction graph, the encoder generates meaningful embeddings that capture the complex patterns in the data.</a:t>
            </a:r>
            <a:endParaRPr lang="en-US" sz="1474" dirty="0"/>
          </a:p>
        </p:txBody>
      </p:sp>
      <p:sp>
        <p:nvSpPr>
          <p:cNvPr id="12" name="Shape 8"/>
          <p:cNvSpPr/>
          <p:nvPr/>
        </p:nvSpPr>
        <p:spPr>
          <a:xfrm>
            <a:off x="5467588" y="2672298"/>
            <a:ext cx="37386" cy="655082"/>
          </a:xfrm>
          <a:prstGeom prst="roundRect">
            <a:avLst>
              <a:gd name="adj" fmla="val 225311"/>
            </a:avLst>
          </a:prstGeom>
          <a:solidFill>
            <a:srgbClr val="552C86"/>
          </a:solidFill>
          <a:ln/>
        </p:spPr>
        <p:txBody>
          <a:bodyPr/>
          <a:lstStyle/>
          <a:p>
            <a:endParaRPr lang="en-US"/>
          </a:p>
        </p:txBody>
      </p:sp>
      <p:sp>
        <p:nvSpPr>
          <p:cNvPr id="13" name="Shape 9"/>
          <p:cNvSpPr/>
          <p:nvPr/>
        </p:nvSpPr>
        <p:spPr>
          <a:xfrm>
            <a:off x="5275778" y="2461796"/>
            <a:ext cx="421124" cy="421124"/>
          </a:xfrm>
          <a:prstGeom prst="roundRect">
            <a:avLst>
              <a:gd name="adj" fmla="val 20002"/>
            </a:avLst>
          </a:prstGeom>
          <a:solidFill>
            <a:srgbClr val="3C136D"/>
          </a:solidFill>
          <a:ln w="7620">
            <a:solidFill>
              <a:srgbClr val="552C86"/>
            </a:solidFill>
            <a:prstDash val="solid"/>
          </a:ln>
        </p:spPr>
        <p:txBody>
          <a:bodyPr/>
          <a:lstStyle/>
          <a:p>
            <a:endParaRPr lang="en-US"/>
          </a:p>
        </p:txBody>
      </p:sp>
      <p:sp>
        <p:nvSpPr>
          <p:cNvPr id="14" name="Text 10"/>
          <p:cNvSpPr/>
          <p:nvPr/>
        </p:nvSpPr>
        <p:spPr>
          <a:xfrm>
            <a:off x="5406628" y="2496919"/>
            <a:ext cx="159425" cy="350877"/>
          </a:xfrm>
          <a:prstGeom prst="rect">
            <a:avLst/>
          </a:prstGeom>
          <a:noFill/>
          <a:ln/>
        </p:spPr>
        <p:txBody>
          <a:bodyPr wrap="none" rtlCol="0" anchor="t"/>
          <a:lstStyle/>
          <a:p>
            <a:pPr marL="0" indent="0" algn="ctr">
              <a:lnSpc>
                <a:spcPts val="2764"/>
              </a:lnSpc>
              <a:buNone/>
            </a:pPr>
            <a:r>
              <a:rPr lang="en-US" sz="2211" dirty="0">
                <a:solidFill>
                  <a:srgbClr val="DCD7E5"/>
                </a:solidFill>
                <a:latin typeface="Montserrat" pitchFamily="34" charset="0"/>
                <a:ea typeface="Montserrat" pitchFamily="34" charset="-122"/>
                <a:cs typeface="Montserrat" pitchFamily="34" charset="-120"/>
              </a:rPr>
              <a:t>2</a:t>
            </a:r>
            <a:endParaRPr lang="en-US" sz="2211" dirty="0"/>
          </a:p>
        </p:txBody>
      </p:sp>
      <p:sp>
        <p:nvSpPr>
          <p:cNvPr id="15" name="Text 11"/>
          <p:cNvSpPr/>
          <p:nvPr/>
        </p:nvSpPr>
        <p:spPr>
          <a:xfrm>
            <a:off x="4316373" y="3514606"/>
            <a:ext cx="2339816" cy="292418"/>
          </a:xfrm>
          <a:prstGeom prst="rect">
            <a:avLst/>
          </a:prstGeom>
          <a:noFill/>
          <a:ln/>
        </p:spPr>
        <p:txBody>
          <a:bodyPr wrap="none" rtlCol="0" anchor="t"/>
          <a:lstStyle/>
          <a:p>
            <a:pPr marL="0" indent="0" algn="ctr">
              <a:lnSpc>
                <a:spcPts val="2303"/>
              </a:lnSpc>
              <a:buNone/>
            </a:pPr>
            <a:r>
              <a:rPr lang="en-US" sz="1842" dirty="0">
                <a:solidFill>
                  <a:srgbClr val="DCD7E5"/>
                </a:solidFill>
                <a:latin typeface="Montserrat" pitchFamily="34" charset="0"/>
                <a:ea typeface="Montserrat" pitchFamily="34" charset="-122"/>
                <a:cs typeface="Montserrat" pitchFamily="34" charset="-120"/>
              </a:rPr>
              <a:t>Edge Decoder</a:t>
            </a:r>
            <a:endParaRPr lang="en-US" sz="1842" dirty="0"/>
          </a:p>
        </p:txBody>
      </p:sp>
      <p:sp>
        <p:nvSpPr>
          <p:cNvPr id="16" name="Text 12"/>
          <p:cNvSpPr/>
          <p:nvPr/>
        </p:nvSpPr>
        <p:spPr>
          <a:xfrm>
            <a:off x="4253984" y="3919299"/>
            <a:ext cx="2778085" cy="2807494"/>
          </a:xfrm>
          <a:prstGeom prst="rect">
            <a:avLst/>
          </a:prstGeom>
          <a:noFill/>
          <a:ln/>
        </p:spPr>
        <p:txBody>
          <a:bodyPr wrap="square" rtlCol="0" anchor="t"/>
          <a:lstStyle/>
          <a:p>
            <a:pPr marL="0" indent="0">
              <a:lnSpc>
                <a:spcPts val="2211"/>
              </a:lnSpc>
              <a:buNone/>
            </a:pPr>
            <a:r>
              <a:rPr lang="en-US" sz="1474" dirty="0">
                <a:solidFill>
                  <a:srgbClr val="DCD7E5"/>
                </a:solidFill>
                <a:latin typeface="Heebo" pitchFamily="34" charset="0"/>
                <a:ea typeface="Heebo" pitchFamily="34" charset="-122"/>
                <a:cs typeface="Heebo" pitchFamily="34" charset="-120"/>
              </a:rPr>
              <a:t>The edge decoder component takes the user and movie embeddings generated by the GNN encoder and combines them using linear layers to predict the final rating. This targeted approach allows the model to make accurate rating estimations based on the learned representations.</a:t>
            </a:r>
            <a:endParaRPr lang="en-US" sz="1474" dirty="0"/>
          </a:p>
        </p:txBody>
      </p:sp>
      <p:sp>
        <p:nvSpPr>
          <p:cNvPr id="17" name="Shape 13"/>
          <p:cNvSpPr/>
          <p:nvPr/>
        </p:nvSpPr>
        <p:spPr>
          <a:xfrm>
            <a:off x="8493800" y="2672298"/>
            <a:ext cx="37386" cy="655082"/>
          </a:xfrm>
          <a:prstGeom prst="roundRect">
            <a:avLst>
              <a:gd name="adj" fmla="val 225311"/>
            </a:avLst>
          </a:prstGeom>
          <a:solidFill>
            <a:srgbClr val="552C86"/>
          </a:solidFill>
          <a:ln/>
        </p:spPr>
        <p:txBody>
          <a:bodyPr/>
          <a:lstStyle/>
          <a:p>
            <a:endParaRPr lang="en-US"/>
          </a:p>
        </p:txBody>
      </p:sp>
      <p:sp>
        <p:nvSpPr>
          <p:cNvPr id="18" name="Shape 14"/>
          <p:cNvSpPr/>
          <p:nvPr/>
        </p:nvSpPr>
        <p:spPr>
          <a:xfrm>
            <a:off x="8301990" y="2461796"/>
            <a:ext cx="421124" cy="421124"/>
          </a:xfrm>
          <a:prstGeom prst="roundRect">
            <a:avLst>
              <a:gd name="adj" fmla="val 20002"/>
            </a:avLst>
          </a:prstGeom>
          <a:solidFill>
            <a:srgbClr val="3C136D"/>
          </a:solidFill>
          <a:ln w="7620">
            <a:solidFill>
              <a:srgbClr val="552C86"/>
            </a:solidFill>
            <a:prstDash val="solid"/>
          </a:ln>
        </p:spPr>
        <p:txBody>
          <a:bodyPr/>
          <a:lstStyle/>
          <a:p>
            <a:endParaRPr lang="en-US"/>
          </a:p>
        </p:txBody>
      </p:sp>
      <p:sp>
        <p:nvSpPr>
          <p:cNvPr id="19" name="Text 15"/>
          <p:cNvSpPr/>
          <p:nvPr/>
        </p:nvSpPr>
        <p:spPr>
          <a:xfrm>
            <a:off x="8433316" y="2496919"/>
            <a:ext cx="158353" cy="350877"/>
          </a:xfrm>
          <a:prstGeom prst="rect">
            <a:avLst/>
          </a:prstGeom>
          <a:noFill/>
          <a:ln/>
        </p:spPr>
        <p:txBody>
          <a:bodyPr wrap="none" rtlCol="0" anchor="t"/>
          <a:lstStyle/>
          <a:p>
            <a:pPr marL="0" indent="0" algn="ctr">
              <a:lnSpc>
                <a:spcPts val="2764"/>
              </a:lnSpc>
              <a:buNone/>
            </a:pPr>
            <a:r>
              <a:rPr lang="en-US" sz="2211" dirty="0">
                <a:solidFill>
                  <a:srgbClr val="DCD7E5"/>
                </a:solidFill>
                <a:latin typeface="Montserrat" pitchFamily="34" charset="0"/>
                <a:ea typeface="Montserrat" pitchFamily="34" charset="-122"/>
                <a:cs typeface="Montserrat" pitchFamily="34" charset="-120"/>
              </a:rPr>
              <a:t>3</a:t>
            </a:r>
            <a:endParaRPr lang="en-US" sz="2211" dirty="0"/>
          </a:p>
        </p:txBody>
      </p:sp>
      <p:sp>
        <p:nvSpPr>
          <p:cNvPr id="20" name="Text 16"/>
          <p:cNvSpPr/>
          <p:nvPr/>
        </p:nvSpPr>
        <p:spPr>
          <a:xfrm>
            <a:off x="7321629" y="3514606"/>
            <a:ext cx="2381726" cy="292418"/>
          </a:xfrm>
          <a:prstGeom prst="rect">
            <a:avLst/>
          </a:prstGeom>
          <a:noFill/>
          <a:ln/>
        </p:spPr>
        <p:txBody>
          <a:bodyPr wrap="none" rtlCol="0" anchor="t"/>
          <a:lstStyle/>
          <a:p>
            <a:pPr marL="0" indent="0" algn="ctr">
              <a:lnSpc>
                <a:spcPts val="2303"/>
              </a:lnSpc>
              <a:buNone/>
            </a:pPr>
            <a:r>
              <a:rPr lang="en-US" sz="1842" dirty="0">
                <a:solidFill>
                  <a:srgbClr val="DCD7E5"/>
                </a:solidFill>
                <a:latin typeface="Montserrat" pitchFamily="34" charset="0"/>
                <a:ea typeface="Montserrat" pitchFamily="34" charset="-122"/>
                <a:cs typeface="Montserrat" pitchFamily="34" charset="-120"/>
              </a:rPr>
              <a:t>End-to-End Training</a:t>
            </a:r>
            <a:endParaRPr lang="en-US" sz="1842" dirty="0"/>
          </a:p>
        </p:txBody>
      </p:sp>
      <p:sp>
        <p:nvSpPr>
          <p:cNvPr id="21" name="Text 17"/>
          <p:cNvSpPr/>
          <p:nvPr/>
        </p:nvSpPr>
        <p:spPr>
          <a:xfrm>
            <a:off x="7280196" y="3919299"/>
            <a:ext cx="2778085" cy="2807494"/>
          </a:xfrm>
          <a:prstGeom prst="rect">
            <a:avLst/>
          </a:prstGeom>
          <a:noFill/>
          <a:ln/>
        </p:spPr>
        <p:txBody>
          <a:bodyPr wrap="square" rtlCol="0" anchor="t"/>
          <a:lstStyle/>
          <a:p>
            <a:pPr marL="0" indent="0">
              <a:lnSpc>
                <a:spcPts val="2211"/>
              </a:lnSpc>
              <a:buNone/>
            </a:pPr>
            <a:r>
              <a:rPr lang="en-US" sz="1600" dirty="0">
                <a:solidFill>
                  <a:srgbClr val="DCD7E5"/>
                </a:solidFill>
                <a:latin typeface="Heebo" pitchFamily="34" charset="0"/>
                <a:ea typeface="Heebo" pitchFamily="34" charset="-122"/>
                <a:cs typeface="Heebo" pitchFamily="34" charset="-120"/>
              </a:rPr>
              <a:t>During training, we perform a forward pass through the encoder and decoder, computing the weighted MSE loss. </a:t>
            </a:r>
            <a:r>
              <a:rPr lang="en-US" sz="1474" dirty="0">
                <a:solidFill>
                  <a:srgbClr val="DCD7E5"/>
                </a:solidFill>
                <a:latin typeface="Heebo" pitchFamily="34" charset="0"/>
                <a:ea typeface="Heebo" pitchFamily="34" charset="-122"/>
                <a:cs typeface="Heebo" pitchFamily="34" charset="-120"/>
              </a:rPr>
              <a:t>This integrated approach ensures that the relationships learned by the encoder are effectively translated into accurate rating predictions by the decoder.</a:t>
            </a:r>
            <a:endParaRPr lang="en-US" sz="1474"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973336"/>
            <a:ext cx="4937760" cy="617101"/>
          </a:xfrm>
          <a:prstGeom prst="rect">
            <a:avLst/>
          </a:prstGeom>
          <a:noFill/>
          <a:ln/>
        </p:spPr>
        <p:txBody>
          <a:bodyPr wrap="non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Model Optimization</a:t>
            </a:r>
            <a:endParaRPr lang="en-US" sz="3888" dirty="0"/>
          </a:p>
        </p:txBody>
      </p:sp>
      <p:pic>
        <p:nvPicPr>
          <p:cNvPr id="6" name="Image 2" descr="preencoded.png"/>
          <p:cNvPicPr>
            <a:picLocks noChangeAspect="1"/>
          </p:cNvPicPr>
          <p:nvPr/>
        </p:nvPicPr>
        <p:blipFill>
          <a:blip r:embed="rId5"/>
          <a:stretch>
            <a:fillRect/>
          </a:stretch>
        </p:blipFill>
        <p:spPr>
          <a:xfrm>
            <a:off x="833199" y="1923693"/>
            <a:ext cx="1110972" cy="1777484"/>
          </a:xfrm>
          <a:prstGeom prst="rect">
            <a:avLst/>
          </a:prstGeom>
        </p:spPr>
      </p:pic>
      <p:sp>
        <p:nvSpPr>
          <p:cNvPr id="7" name="Text 2"/>
          <p:cNvSpPr/>
          <p:nvPr/>
        </p:nvSpPr>
        <p:spPr>
          <a:xfrm>
            <a:off x="2277428" y="2145863"/>
            <a:ext cx="2468880"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Regularization</a:t>
            </a:r>
            <a:endParaRPr lang="en-US" sz="1944" dirty="0"/>
          </a:p>
        </p:txBody>
      </p:sp>
      <p:sp>
        <p:nvSpPr>
          <p:cNvPr id="8" name="Text 3"/>
          <p:cNvSpPr/>
          <p:nvPr/>
        </p:nvSpPr>
        <p:spPr>
          <a:xfrm>
            <a:off x="2277428" y="2587704"/>
            <a:ext cx="7862173" cy="666512"/>
          </a:xfrm>
          <a:prstGeom prst="rect">
            <a:avLst/>
          </a:prstGeom>
          <a:noFill/>
          <a:ln/>
        </p:spPr>
        <p:txBody>
          <a:bodyPr wrap="square" rtlCol="0" anchor="t"/>
          <a:lstStyle/>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Explore techniques like dropout and ReLU to improve the model's generalization and prevent overfitting.</a:t>
            </a:r>
            <a:endParaRPr lang="en-US" sz="1750" dirty="0"/>
          </a:p>
        </p:txBody>
      </p:sp>
      <p:pic>
        <p:nvPicPr>
          <p:cNvPr id="9" name="Image 3" descr="preencoded.png"/>
          <p:cNvPicPr>
            <a:picLocks noChangeAspect="1"/>
          </p:cNvPicPr>
          <p:nvPr/>
        </p:nvPicPr>
        <p:blipFill>
          <a:blip r:embed="rId6"/>
          <a:stretch>
            <a:fillRect/>
          </a:stretch>
        </p:blipFill>
        <p:spPr>
          <a:xfrm>
            <a:off x="833199" y="3701177"/>
            <a:ext cx="1110972" cy="1777484"/>
          </a:xfrm>
          <a:prstGeom prst="rect">
            <a:avLst/>
          </a:prstGeom>
        </p:spPr>
      </p:pic>
      <p:sp>
        <p:nvSpPr>
          <p:cNvPr id="10" name="Text 4"/>
          <p:cNvSpPr/>
          <p:nvPr/>
        </p:nvSpPr>
        <p:spPr>
          <a:xfrm>
            <a:off x="2277428" y="3923348"/>
            <a:ext cx="2858929"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Hyperparameter Tuning</a:t>
            </a:r>
            <a:endParaRPr lang="en-US" sz="1944" dirty="0"/>
          </a:p>
        </p:txBody>
      </p:sp>
      <p:sp>
        <p:nvSpPr>
          <p:cNvPr id="11" name="Text 5"/>
          <p:cNvSpPr/>
          <p:nvPr/>
        </p:nvSpPr>
        <p:spPr>
          <a:xfrm>
            <a:off x="2277428" y="4365188"/>
            <a:ext cx="7862173" cy="666512"/>
          </a:xfrm>
          <a:prstGeom prst="rect">
            <a:avLst/>
          </a:prstGeom>
          <a:noFill/>
          <a:ln/>
        </p:spPr>
        <p:txBody>
          <a:bodyPr wrap="square" rtlCol="0" anchor="t"/>
          <a:lstStyle/>
          <a:p>
            <a:pPr>
              <a:lnSpc>
                <a:spcPts val="2624"/>
              </a:lnSpc>
            </a:pPr>
            <a:r>
              <a:rPr lang="en-US" sz="1750" dirty="0">
                <a:solidFill>
                  <a:srgbClr val="DAD8E9"/>
                </a:solidFill>
                <a:latin typeface="Mukta Regular" pitchFamily="34" charset="0"/>
                <a:ea typeface="Mukta Regular" pitchFamily="34" charset="-122"/>
                <a:cs typeface="Mukta Regular" pitchFamily="34" charset="-120"/>
              </a:rPr>
              <a:t>Optimize hyperparameters such as learning rate, batch size, and number of layers to further enhance the model's performance. </a:t>
            </a:r>
            <a:endParaRPr lang="en-US" sz="1750" dirty="0"/>
          </a:p>
        </p:txBody>
      </p:sp>
      <p:pic>
        <p:nvPicPr>
          <p:cNvPr id="12" name="Image 4" descr="preencoded.png"/>
          <p:cNvPicPr>
            <a:picLocks noChangeAspect="1"/>
          </p:cNvPicPr>
          <p:nvPr/>
        </p:nvPicPr>
        <p:blipFill>
          <a:blip r:embed="rId7"/>
          <a:stretch>
            <a:fillRect/>
          </a:stretch>
        </p:blipFill>
        <p:spPr>
          <a:xfrm>
            <a:off x="833199" y="5478661"/>
            <a:ext cx="1110972" cy="1777484"/>
          </a:xfrm>
          <a:prstGeom prst="rect">
            <a:avLst/>
          </a:prstGeom>
        </p:spPr>
      </p:pic>
      <p:sp>
        <p:nvSpPr>
          <p:cNvPr id="13" name="Text 6"/>
          <p:cNvSpPr/>
          <p:nvPr/>
        </p:nvSpPr>
        <p:spPr>
          <a:xfrm>
            <a:off x="2277428" y="5700832"/>
            <a:ext cx="2765822" cy="308610"/>
          </a:xfrm>
          <a:prstGeom prst="rect">
            <a:avLst/>
          </a:prstGeom>
          <a:noFill/>
          <a:ln/>
        </p:spPr>
        <p:txBody>
          <a:bodyPr wrap="none" rtlCol="0" anchor="t"/>
          <a:lstStyle/>
          <a:p>
            <a:pPr marL="0" indent="0" algn="l">
              <a:lnSpc>
                <a:spcPts val="2430"/>
              </a:lnSpc>
              <a:buNone/>
            </a:pPr>
            <a:r>
              <a:rPr lang="en-US" sz="1944" dirty="0">
                <a:solidFill>
                  <a:srgbClr val="DAD8E9"/>
                </a:solidFill>
                <a:latin typeface="Prompt" pitchFamily="34" charset="0"/>
                <a:ea typeface="Prompt" pitchFamily="34" charset="-122"/>
                <a:cs typeface="Prompt" pitchFamily="34" charset="-120"/>
              </a:rPr>
              <a:t>Iterative Improvements</a:t>
            </a:r>
            <a:endParaRPr lang="en-US" sz="1944" dirty="0"/>
          </a:p>
        </p:txBody>
      </p:sp>
      <p:sp>
        <p:nvSpPr>
          <p:cNvPr id="14" name="Text 7"/>
          <p:cNvSpPr/>
          <p:nvPr/>
        </p:nvSpPr>
        <p:spPr>
          <a:xfrm>
            <a:off x="2277428" y="6142673"/>
            <a:ext cx="7862173" cy="666512"/>
          </a:xfrm>
          <a:prstGeom prst="rect">
            <a:avLst/>
          </a:prstGeom>
          <a:noFill/>
          <a:ln/>
        </p:spPr>
        <p:txBody>
          <a:bodyPr wrap="square" rtlCol="0" anchor="t"/>
          <a:lstStyle/>
          <a:p>
            <a:pPr marL="0" indent="0" algn="l">
              <a:lnSpc>
                <a:spcPts val="2624"/>
              </a:lnSpc>
              <a:buNone/>
            </a:pPr>
            <a:r>
              <a:rPr lang="en-US" sz="1750" dirty="0">
                <a:solidFill>
                  <a:srgbClr val="DAD8E9"/>
                </a:solidFill>
                <a:latin typeface="Mukta Regular" pitchFamily="34" charset="0"/>
                <a:ea typeface="Mukta Regular" pitchFamily="34" charset="-122"/>
                <a:cs typeface="Mukta Regular" pitchFamily="34" charset="-120"/>
              </a:rPr>
              <a:t>Repeat the evaluation and optimization process to incrementally improve the GNN model's accuracy and robustness.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txBody>
          <a:bodyPr/>
          <a:lstStyle/>
          <a:p>
            <a:endParaRPr lang="en-US"/>
          </a:p>
        </p:txBody>
      </p:sp>
      <p:sp>
        <p:nvSpPr>
          <p:cNvPr id="4" name="Text 1"/>
          <p:cNvSpPr/>
          <p:nvPr/>
        </p:nvSpPr>
        <p:spPr>
          <a:xfrm>
            <a:off x="2306955" y="581858"/>
            <a:ext cx="9902547" cy="659011"/>
          </a:xfrm>
          <a:prstGeom prst="rect">
            <a:avLst/>
          </a:prstGeom>
          <a:noFill/>
          <a:ln/>
        </p:spPr>
        <p:txBody>
          <a:bodyPr wrap="none" rtlCol="0" anchor="t"/>
          <a:lstStyle/>
          <a:p>
            <a:pPr marL="0" indent="0">
              <a:lnSpc>
                <a:spcPts val="5189"/>
              </a:lnSpc>
              <a:buNone/>
            </a:pPr>
            <a:r>
              <a:rPr lang="en-US" sz="4151" dirty="0">
                <a:solidFill>
                  <a:srgbClr val="F2F0F4"/>
                </a:solidFill>
                <a:latin typeface="Montserrat" pitchFamily="34" charset="0"/>
                <a:ea typeface="Montserrat" pitchFamily="34" charset="-122"/>
                <a:cs typeface="Montserrat" pitchFamily="34" charset="-120"/>
              </a:rPr>
              <a:t>Generating Movie Recommendations</a:t>
            </a:r>
            <a:endParaRPr lang="en-US" sz="4151" dirty="0"/>
          </a:p>
        </p:txBody>
      </p:sp>
      <p:sp>
        <p:nvSpPr>
          <p:cNvPr id="5" name="Shape 2"/>
          <p:cNvSpPr/>
          <p:nvPr/>
        </p:nvSpPr>
        <p:spPr>
          <a:xfrm>
            <a:off x="2306955" y="4661773"/>
            <a:ext cx="10016490" cy="42148"/>
          </a:xfrm>
          <a:prstGeom prst="roundRect">
            <a:avLst>
              <a:gd name="adj" fmla="val 225144"/>
            </a:avLst>
          </a:prstGeom>
          <a:solidFill>
            <a:srgbClr val="552C86"/>
          </a:solidFill>
          <a:ln/>
        </p:spPr>
        <p:txBody>
          <a:bodyPr/>
          <a:lstStyle/>
          <a:p>
            <a:endParaRPr lang="en-US"/>
          </a:p>
        </p:txBody>
      </p:sp>
      <p:sp>
        <p:nvSpPr>
          <p:cNvPr id="6" name="Shape 3"/>
          <p:cNvSpPr/>
          <p:nvPr/>
        </p:nvSpPr>
        <p:spPr>
          <a:xfrm>
            <a:off x="4225885" y="3923883"/>
            <a:ext cx="42148" cy="737949"/>
          </a:xfrm>
          <a:prstGeom prst="roundRect">
            <a:avLst>
              <a:gd name="adj" fmla="val 225144"/>
            </a:avLst>
          </a:prstGeom>
          <a:solidFill>
            <a:srgbClr val="552C86"/>
          </a:solidFill>
          <a:ln/>
        </p:spPr>
        <p:txBody>
          <a:bodyPr/>
          <a:lstStyle/>
          <a:p>
            <a:endParaRPr lang="en-US"/>
          </a:p>
        </p:txBody>
      </p:sp>
      <p:sp>
        <p:nvSpPr>
          <p:cNvPr id="7" name="Shape 4"/>
          <p:cNvSpPr/>
          <p:nvPr/>
        </p:nvSpPr>
        <p:spPr>
          <a:xfrm>
            <a:off x="4009787" y="4424541"/>
            <a:ext cx="474464" cy="474464"/>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8" name="Text 5"/>
          <p:cNvSpPr/>
          <p:nvPr/>
        </p:nvSpPr>
        <p:spPr>
          <a:xfrm>
            <a:off x="4189928" y="4464070"/>
            <a:ext cx="114181" cy="395407"/>
          </a:xfrm>
          <a:prstGeom prst="rect">
            <a:avLst/>
          </a:prstGeom>
          <a:noFill/>
          <a:ln/>
        </p:spPr>
        <p:txBody>
          <a:bodyPr wrap="none" rtlCol="0" anchor="t"/>
          <a:lstStyle/>
          <a:p>
            <a:pPr marL="0" indent="0" algn="ctr">
              <a:lnSpc>
                <a:spcPts val="3113"/>
              </a:lnSpc>
              <a:buNone/>
            </a:pPr>
            <a:r>
              <a:rPr lang="en-US" sz="2491" dirty="0">
                <a:solidFill>
                  <a:srgbClr val="DCD7E5"/>
                </a:solidFill>
                <a:latin typeface="Montserrat" pitchFamily="34" charset="0"/>
                <a:ea typeface="Montserrat" pitchFamily="34" charset="-122"/>
                <a:cs typeface="Montserrat" pitchFamily="34" charset="-120"/>
              </a:rPr>
              <a:t>1</a:t>
            </a:r>
            <a:endParaRPr lang="en-US" sz="2491" dirty="0"/>
          </a:p>
        </p:txBody>
      </p:sp>
      <p:sp>
        <p:nvSpPr>
          <p:cNvPr id="9" name="Text 6"/>
          <p:cNvSpPr/>
          <p:nvPr/>
        </p:nvSpPr>
        <p:spPr>
          <a:xfrm>
            <a:off x="2517815" y="1662589"/>
            <a:ext cx="3458289" cy="658892"/>
          </a:xfrm>
          <a:prstGeom prst="rect">
            <a:avLst/>
          </a:prstGeom>
          <a:noFill/>
          <a:ln/>
        </p:spPr>
        <p:txBody>
          <a:bodyPr wrap="square" rtlCol="0" anchor="t"/>
          <a:lstStyle/>
          <a:p>
            <a:pPr marL="0" indent="0" algn="ctr">
              <a:lnSpc>
                <a:spcPts val="2594"/>
              </a:lnSpc>
              <a:buNone/>
            </a:pPr>
            <a:r>
              <a:rPr lang="en-US" sz="2076" dirty="0">
                <a:solidFill>
                  <a:srgbClr val="DCD7E5"/>
                </a:solidFill>
                <a:latin typeface="Montserrat" pitchFamily="34" charset="0"/>
                <a:ea typeface="Montserrat" pitchFamily="34" charset="-122"/>
                <a:cs typeface="Montserrat" pitchFamily="34" charset="-120"/>
              </a:rPr>
              <a:t>Input User and Movie Profiles</a:t>
            </a:r>
            <a:endParaRPr lang="en-US" sz="2076" dirty="0"/>
          </a:p>
        </p:txBody>
      </p:sp>
      <p:sp>
        <p:nvSpPr>
          <p:cNvPr id="10" name="Text 7"/>
          <p:cNvSpPr/>
          <p:nvPr/>
        </p:nvSpPr>
        <p:spPr>
          <a:xfrm>
            <a:off x="2517815" y="2447925"/>
            <a:ext cx="3458289" cy="1264920"/>
          </a:xfrm>
          <a:prstGeom prst="rect">
            <a:avLst/>
          </a:prstGeom>
          <a:noFill/>
          <a:ln/>
        </p:spPr>
        <p:txBody>
          <a:bodyPr wrap="square" rtlCol="0" anchor="t"/>
          <a:lstStyle/>
          <a:p>
            <a:pPr marL="0" indent="0" algn="ctr">
              <a:lnSpc>
                <a:spcPts val="2491"/>
              </a:lnSpc>
              <a:buNone/>
            </a:pPr>
            <a:r>
              <a:rPr lang="en-US" sz="1660" dirty="0">
                <a:solidFill>
                  <a:srgbClr val="DCD7E5"/>
                </a:solidFill>
                <a:latin typeface="Heebo" pitchFamily="34" charset="0"/>
                <a:ea typeface="Heebo" pitchFamily="34" charset="-122"/>
                <a:cs typeface="Heebo" pitchFamily="34" charset="-120"/>
              </a:rPr>
              <a:t>Collect the user's demographic information and movie preferences, such as release year, language, director, genre, stars, and keywords.</a:t>
            </a:r>
            <a:endParaRPr lang="en-US" sz="1660" dirty="0"/>
          </a:p>
        </p:txBody>
      </p:sp>
      <p:sp>
        <p:nvSpPr>
          <p:cNvPr id="11" name="Shape 8"/>
          <p:cNvSpPr/>
          <p:nvPr/>
        </p:nvSpPr>
        <p:spPr>
          <a:xfrm>
            <a:off x="6271260" y="4661714"/>
            <a:ext cx="42148" cy="737949"/>
          </a:xfrm>
          <a:prstGeom prst="roundRect">
            <a:avLst>
              <a:gd name="adj" fmla="val 225144"/>
            </a:avLst>
          </a:prstGeom>
          <a:solidFill>
            <a:srgbClr val="552C86"/>
          </a:solidFill>
          <a:ln/>
        </p:spPr>
        <p:txBody>
          <a:bodyPr/>
          <a:lstStyle/>
          <a:p>
            <a:endParaRPr lang="en-US"/>
          </a:p>
        </p:txBody>
      </p:sp>
      <p:sp>
        <p:nvSpPr>
          <p:cNvPr id="12" name="Shape 9"/>
          <p:cNvSpPr/>
          <p:nvPr/>
        </p:nvSpPr>
        <p:spPr>
          <a:xfrm>
            <a:off x="6055162" y="4424541"/>
            <a:ext cx="474464" cy="474464"/>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13" name="Text 10"/>
          <p:cNvSpPr/>
          <p:nvPr/>
        </p:nvSpPr>
        <p:spPr>
          <a:xfrm>
            <a:off x="6202561" y="4464070"/>
            <a:ext cx="179665" cy="395407"/>
          </a:xfrm>
          <a:prstGeom prst="rect">
            <a:avLst/>
          </a:prstGeom>
          <a:noFill/>
          <a:ln/>
        </p:spPr>
        <p:txBody>
          <a:bodyPr wrap="none" rtlCol="0" anchor="t"/>
          <a:lstStyle/>
          <a:p>
            <a:pPr marL="0" indent="0" algn="ctr">
              <a:lnSpc>
                <a:spcPts val="3113"/>
              </a:lnSpc>
              <a:buNone/>
            </a:pPr>
            <a:r>
              <a:rPr lang="en-US" sz="2491" dirty="0">
                <a:solidFill>
                  <a:srgbClr val="DCD7E5"/>
                </a:solidFill>
                <a:latin typeface="Montserrat" pitchFamily="34" charset="0"/>
                <a:ea typeface="Montserrat" pitchFamily="34" charset="-122"/>
                <a:cs typeface="Montserrat" pitchFamily="34" charset="-120"/>
              </a:rPr>
              <a:t>2</a:t>
            </a:r>
            <a:endParaRPr lang="en-US" sz="2491" dirty="0"/>
          </a:p>
        </p:txBody>
      </p:sp>
      <p:sp>
        <p:nvSpPr>
          <p:cNvPr id="14" name="Text 11"/>
          <p:cNvSpPr/>
          <p:nvPr/>
        </p:nvSpPr>
        <p:spPr>
          <a:xfrm>
            <a:off x="4974431" y="5610701"/>
            <a:ext cx="2635925" cy="329446"/>
          </a:xfrm>
          <a:prstGeom prst="rect">
            <a:avLst/>
          </a:prstGeom>
          <a:noFill/>
          <a:ln/>
        </p:spPr>
        <p:txBody>
          <a:bodyPr wrap="none" rtlCol="0" anchor="t"/>
          <a:lstStyle/>
          <a:p>
            <a:pPr marL="0" indent="0" algn="ctr">
              <a:lnSpc>
                <a:spcPts val="2594"/>
              </a:lnSpc>
              <a:buNone/>
            </a:pPr>
            <a:r>
              <a:rPr lang="en-US" sz="2076" dirty="0">
                <a:solidFill>
                  <a:srgbClr val="DCD7E5"/>
                </a:solidFill>
                <a:latin typeface="Montserrat" pitchFamily="34" charset="0"/>
                <a:ea typeface="Montserrat" pitchFamily="34" charset="-122"/>
                <a:cs typeface="Montserrat" pitchFamily="34" charset="-120"/>
              </a:rPr>
              <a:t>Model Prediction</a:t>
            </a:r>
            <a:endParaRPr lang="en-US" sz="2076" dirty="0"/>
          </a:p>
        </p:txBody>
      </p:sp>
      <p:sp>
        <p:nvSpPr>
          <p:cNvPr id="15" name="Text 12"/>
          <p:cNvSpPr/>
          <p:nvPr/>
        </p:nvSpPr>
        <p:spPr>
          <a:xfrm>
            <a:off x="4563189" y="6066592"/>
            <a:ext cx="3458408" cy="1581150"/>
          </a:xfrm>
          <a:prstGeom prst="rect">
            <a:avLst/>
          </a:prstGeom>
          <a:noFill/>
          <a:ln/>
        </p:spPr>
        <p:txBody>
          <a:bodyPr wrap="square" rtlCol="0" anchor="t"/>
          <a:lstStyle/>
          <a:p>
            <a:pPr marL="0" indent="0" algn="ctr">
              <a:lnSpc>
                <a:spcPts val="2491"/>
              </a:lnSpc>
              <a:buNone/>
            </a:pPr>
            <a:r>
              <a:rPr lang="en-US" sz="1660" dirty="0">
                <a:solidFill>
                  <a:srgbClr val="DCD7E5"/>
                </a:solidFill>
                <a:latin typeface="Heebo" pitchFamily="34" charset="0"/>
                <a:ea typeface="Heebo" pitchFamily="34" charset="-122"/>
                <a:cs typeface="Heebo" pitchFamily="34" charset="-120"/>
              </a:rPr>
              <a:t>Use the GNN model to predict ratings for all movies based on the user profile, generating an edge label index and obtaining predicted ratings.</a:t>
            </a:r>
            <a:endParaRPr lang="en-US" sz="1660" dirty="0"/>
          </a:p>
        </p:txBody>
      </p:sp>
      <p:sp>
        <p:nvSpPr>
          <p:cNvPr id="16" name="Shape 13"/>
          <p:cNvSpPr/>
          <p:nvPr/>
        </p:nvSpPr>
        <p:spPr>
          <a:xfrm>
            <a:off x="8316754" y="3923883"/>
            <a:ext cx="42148" cy="737949"/>
          </a:xfrm>
          <a:prstGeom prst="roundRect">
            <a:avLst>
              <a:gd name="adj" fmla="val 225144"/>
            </a:avLst>
          </a:prstGeom>
          <a:solidFill>
            <a:srgbClr val="552C86"/>
          </a:solidFill>
          <a:ln/>
        </p:spPr>
        <p:txBody>
          <a:bodyPr/>
          <a:lstStyle/>
          <a:p>
            <a:endParaRPr lang="en-US"/>
          </a:p>
        </p:txBody>
      </p:sp>
      <p:sp>
        <p:nvSpPr>
          <p:cNvPr id="17" name="Shape 14"/>
          <p:cNvSpPr/>
          <p:nvPr/>
        </p:nvSpPr>
        <p:spPr>
          <a:xfrm>
            <a:off x="8100655" y="4424541"/>
            <a:ext cx="474464" cy="474464"/>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18" name="Text 15"/>
          <p:cNvSpPr/>
          <p:nvPr/>
        </p:nvSpPr>
        <p:spPr>
          <a:xfrm>
            <a:off x="8248650" y="4464070"/>
            <a:ext cx="178356" cy="395407"/>
          </a:xfrm>
          <a:prstGeom prst="rect">
            <a:avLst/>
          </a:prstGeom>
          <a:noFill/>
          <a:ln/>
        </p:spPr>
        <p:txBody>
          <a:bodyPr wrap="none" rtlCol="0" anchor="t"/>
          <a:lstStyle/>
          <a:p>
            <a:pPr marL="0" indent="0" algn="ctr">
              <a:lnSpc>
                <a:spcPts val="3113"/>
              </a:lnSpc>
              <a:buNone/>
            </a:pPr>
            <a:r>
              <a:rPr lang="en-US" sz="2491" dirty="0">
                <a:solidFill>
                  <a:srgbClr val="DCD7E5"/>
                </a:solidFill>
                <a:latin typeface="Montserrat" pitchFamily="34" charset="0"/>
                <a:ea typeface="Montserrat" pitchFamily="34" charset="-122"/>
                <a:cs typeface="Montserrat" pitchFamily="34" charset="-120"/>
              </a:rPr>
              <a:t>3</a:t>
            </a:r>
            <a:endParaRPr lang="en-US" sz="2491" dirty="0"/>
          </a:p>
        </p:txBody>
      </p:sp>
      <p:sp>
        <p:nvSpPr>
          <p:cNvPr id="19" name="Text 16"/>
          <p:cNvSpPr/>
          <p:nvPr/>
        </p:nvSpPr>
        <p:spPr>
          <a:xfrm>
            <a:off x="6608683" y="1662589"/>
            <a:ext cx="3458408" cy="658892"/>
          </a:xfrm>
          <a:prstGeom prst="rect">
            <a:avLst/>
          </a:prstGeom>
          <a:noFill/>
          <a:ln/>
        </p:spPr>
        <p:txBody>
          <a:bodyPr wrap="square" rtlCol="0" anchor="t"/>
          <a:lstStyle/>
          <a:p>
            <a:pPr marL="0" indent="0" algn="ctr">
              <a:lnSpc>
                <a:spcPts val="2594"/>
              </a:lnSpc>
              <a:buNone/>
            </a:pPr>
            <a:r>
              <a:rPr lang="en-US" sz="2076" dirty="0">
                <a:solidFill>
                  <a:srgbClr val="DCD7E5"/>
                </a:solidFill>
                <a:latin typeface="Montserrat" pitchFamily="34" charset="0"/>
                <a:ea typeface="Montserrat" pitchFamily="34" charset="-122"/>
                <a:cs typeface="Montserrat" pitchFamily="34" charset="-120"/>
              </a:rPr>
              <a:t>Filter Top Recommendations</a:t>
            </a:r>
            <a:endParaRPr lang="en-US" sz="2076" dirty="0"/>
          </a:p>
        </p:txBody>
      </p:sp>
      <p:sp>
        <p:nvSpPr>
          <p:cNvPr id="20" name="Text 17"/>
          <p:cNvSpPr/>
          <p:nvPr/>
        </p:nvSpPr>
        <p:spPr>
          <a:xfrm>
            <a:off x="6608683" y="2447925"/>
            <a:ext cx="3458408" cy="1264920"/>
          </a:xfrm>
          <a:prstGeom prst="rect">
            <a:avLst/>
          </a:prstGeom>
          <a:noFill/>
          <a:ln/>
        </p:spPr>
        <p:txBody>
          <a:bodyPr wrap="square" rtlCol="0" anchor="t"/>
          <a:lstStyle/>
          <a:p>
            <a:pPr marL="0" indent="0" algn="ctr">
              <a:lnSpc>
                <a:spcPts val="2491"/>
              </a:lnSpc>
              <a:buNone/>
            </a:pPr>
            <a:r>
              <a:rPr lang="en-US" sz="1660" dirty="0">
                <a:solidFill>
                  <a:srgbClr val="DCD7E5"/>
                </a:solidFill>
                <a:latin typeface="Heebo" pitchFamily="34" charset="0"/>
                <a:ea typeface="Heebo" pitchFamily="34" charset="-122"/>
                <a:cs typeface="Heebo" pitchFamily="34" charset="-120"/>
              </a:rPr>
              <a:t>Identify the top 50 movies with the highest predicted ratings and evaluate each one against the user's preferences.</a:t>
            </a:r>
            <a:endParaRPr lang="en-US" sz="1660" dirty="0"/>
          </a:p>
        </p:txBody>
      </p:sp>
      <p:sp>
        <p:nvSpPr>
          <p:cNvPr id="21" name="Shape 18"/>
          <p:cNvSpPr/>
          <p:nvPr/>
        </p:nvSpPr>
        <p:spPr>
          <a:xfrm>
            <a:off x="10362248" y="4661714"/>
            <a:ext cx="42148" cy="737949"/>
          </a:xfrm>
          <a:prstGeom prst="roundRect">
            <a:avLst>
              <a:gd name="adj" fmla="val 225144"/>
            </a:avLst>
          </a:prstGeom>
          <a:solidFill>
            <a:srgbClr val="552C86"/>
          </a:solidFill>
          <a:ln/>
        </p:spPr>
        <p:txBody>
          <a:bodyPr/>
          <a:lstStyle/>
          <a:p>
            <a:endParaRPr lang="en-US"/>
          </a:p>
        </p:txBody>
      </p:sp>
      <p:sp>
        <p:nvSpPr>
          <p:cNvPr id="22" name="Shape 19"/>
          <p:cNvSpPr/>
          <p:nvPr/>
        </p:nvSpPr>
        <p:spPr>
          <a:xfrm>
            <a:off x="10146149" y="4424541"/>
            <a:ext cx="474464" cy="474464"/>
          </a:xfrm>
          <a:prstGeom prst="roundRect">
            <a:avLst>
              <a:gd name="adj" fmla="val 20000"/>
            </a:avLst>
          </a:prstGeom>
          <a:solidFill>
            <a:srgbClr val="3C136D"/>
          </a:solidFill>
          <a:ln w="7620">
            <a:solidFill>
              <a:srgbClr val="552C86"/>
            </a:solidFill>
            <a:prstDash val="solid"/>
          </a:ln>
        </p:spPr>
        <p:txBody>
          <a:bodyPr/>
          <a:lstStyle/>
          <a:p>
            <a:endParaRPr lang="en-US"/>
          </a:p>
        </p:txBody>
      </p:sp>
      <p:sp>
        <p:nvSpPr>
          <p:cNvPr id="23" name="Text 20"/>
          <p:cNvSpPr/>
          <p:nvPr/>
        </p:nvSpPr>
        <p:spPr>
          <a:xfrm>
            <a:off x="10278785" y="4464070"/>
            <a:ext cx="209074" cy="395407"/>
          </a:xfrm>
          <a:prstGeom prst="rect">
            <a:avLst/>
          </a:prstGeom>
          <a:noFill/>
          <a:ln/>
        </p:spPr>
        <p:txBody>
          <a:bodyPr wrap="none" rtlCol="0" anchor="t"/>
          <a:lstStyle/>
          <a:p>
            <a:pPr marL="0" indent="0" algn="ctr">
              <a:lnSpc>
                <a:spcPts val="3113"/>
              </a:lnSpc>
              <a:buNone/>
            </a:pPr>
            <a:r>
              <a:rPr lang="en-US" sz="2491" dirty="0">
                <a:solidFill>
                  <a:srgbClr val="DCD7E5"/>
                </a:solidFill>
                <a:latin typeface="Montserrat" pitchFamily="34" charset="0"/>
                <a:ea typeface="Montserrat" pitchFamily="34" charset="-122"/>
                <a:cs typeface="Montserrat" pitchFamily="34" charset="-120"/>
              </a:rPr>
              <a:t>4</a:t>
            </a:r>
            <a:endParaRPr lang="en-US" sz="2491" dirty="0"/>
          </a:p>
        </p:txBody>
      </p:sp>
      <p:sp>
        <p:nvSpPr>
          <p:cNvPr id="24" name="Text 21"/>
          <p:cNvSpPr/>
          <p:nvPr/>
        </p:nvSpPr>
        <p:spPr>
          <a:xfrm>
            <a:off x="9065419" y="5610701"/>
            <a:ext cx="2635925" cy="329446"/>
          </a:xfrm>
          <a:prstGeom prst="rect">
            <a:avLst/>
          </a:prstGeom>
          <a:noFill/>
          <a:ln/>
        </p:spPr>
        <p:txBody>
          <a:bodyPr wrap="none" rtlCol="0" anchor="t"/>
          <a:lstStyle/>
          <a:p>
            <a:pPr marL="0" indent="0" algn="ctr">
              <a:lnSpc>
                <a:spcPts val="2594"/>
              </a:lnSpc>
              <a:buNone/>
            </a:pPr>
            <a:r>
              <a:rPr lang="en-US" sz="2076" dirty="0">
                <a:solidFill>
                  <a:srgbClr val="DCD7E5"/>
                </a:solidFill>
                <a:latin typeface="Montserrat" pitchFamily="34" charset="0"/>
                <a:ea typeface="Montserrat" pitchFamily="34" charset="-122"/>
                <a:cs typeface="Montserrat" pitchFamily="34" charset="-120"/>
              </a:rPr>
              <a:t>Select Top 5 Movies</a:t>
            </a:r>
            <a:endParaRPr lang="en-US" sz="2076" dirty="0"/>
          </a:p>
        </p:txBody>
      </p:sp>
      <p:sp>
        <p:nvSpPr>
          <p:cNvPr id="25" name="Text 22"/>
          <p:cNvSpPr/>
          <p:nvPr/>
        </p:nvSpPr>
        <p:spPr>
          <a:xfrm>
            <a:off x="8654177" y="6066592"/>
            <a:ext cx="3458408" cy="1264920"/>
          </a:xfrm>
          <a:prstGeom prst="rect">
            <a:avLst/>
          </a:prstGeom>
          <a:noFill/>
          <a:ln/>
        </p:spPr>
        <p:txBody>
          <a:bodyPr wrap="square" rtlCol="0" anchor="t"/>
          <a:lstStyle/>
          <a:p>
            <a:pPr marL="0" indent="0" algn="ctr">
              <a:lnSpc>
                <a:spcPts val="2491"/>
              </a:lnSpc>
              <a:buNone/>
            </a:pPr>
            <a:r>
              <a:rPr lang="en-US" sz="1660" dirty="0">
                <a:solidFill>
                  <a:srgbClr val="DCD7E5"/>
                </a:solidFill>
                <a:latin typeface="Heebo" pitchFamily="34" charset="0"/>
                <a:ea typeface="Heebo" pitchFamily="34" charset="-122"/>
                <a:cs typeface="Heebo" pitchFamily="34" charset="-120"/>
              </a:rPr>
              <a:t>Sort the recommended movies based on the number of satisfied features, and select the top 5 that best match the user's preferences.</a:t>
            </a:r>
            <a:endParaRPr lang="en-US" sz="166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511</TotalTime>
  <Words>1340</Words>
  <Application>Microsoft Macintosh PowerPoint</Application>
  <PresentationFormat>Custom</PresentationFormat>
  <Paragraphs>147</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Heebo</vt:lpstr>
      <vt:lpstr>Montserrat</vt:lpstr>
      <vt:lpstr>Mukta Regular</vt:lpstr>
      <vt:lpstr>Prompt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Yixuan Lu</cp:lastModifiedBy>
  <cp:revision>14</cp:revision>
  <dcterms:created xsi:type="dcterms:W3CDTF">2024-06-06T17:31:31Z</dcterms:created>
  <dcterms:modified xsi:type="dcterms:W3CDTF">2024-06-07T02:07:41Z</dcterms:modified>
</cp:coreProperties>
</file>